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613778-5A98-48FA-981D-C6A529018CFB}">
  <a:tblStyle styleId="{6D613778-5A98-48FA-981D-C6A529018C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b922a336e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b922a336e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2eb922a336e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eb922a336e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eb922a336e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2eb922a336e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eb922a336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eb922a336e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2eb922a336e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eb922a336e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eb922a336e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2eb922a336e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50800" algn="just" rtl="0">
              <a:lnSpc>
                <a:spcPct val="90000"/>
              </a:lnSpc>
              <a:spcBef>
                <a:spcPts val="0"/>
              </a:spcBef>
              <a:spcAft>
                <a:spcPts val="0"/>
              </a:spcAft>
              <a:buClr>
                <a:schemeClr val="dk1"/>
              </a:buClr>
              <a:buSzPts val="2800"/>
              <a:buFont typeface="Arial"/>
              <a:buNone/>
            </a:pPr>
            <a:r>
              <a:rPr lang="en-IN" sz="2800">
                <a:latin typeface="Times New Roman"/>
                <a:ea typeface="Times New Roman"/>
                <a:cs typeface="Times New Roman"/>
                <a:sym typeface="Times New Roman"/>
              </a:rPr>
              <a:t>We aim to improve flood disaster management by enhancing preventative measures, communication infrastructure, and coordinated response efforts to build resilient communities that can effectively anticipate, prepare for, respond to, and recover from disasters</a:t>
            </a:r>
            <a:endParaRPr sz="28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61" name="Google Shape;6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eb922a336e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eb922a336e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2eb922a336e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eb922a336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eb922a336e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2eb922a336e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eb7576a2f5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eb7576a2f5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g2eb7576a2f5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eb7576a2f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eb7576a2f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g2eb7576a2f5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eb7576a2f5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eb7576a2f5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g2eb7576a2f5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EDBRAINS2.0">
  <p:cSld name="SEEDBRAINS2.0">
    <p:spTree>
      <p:nvGrpSpPr>
        <p:cNvPr id="1" name="Shape 16"/>
        <p:cNvGrpSpPr/>
        <p:nvPr/>
      </p:nvGrpSpPr>
      <p:grpSpPr>
        <a:xfrm>
          <a:off x="0" y="0"/>
          <a:ext cx="0" cy="0"/>
          <a:chOff x="0" y="0"/>
          <a:chExt cx="0" cy="0"/>
        </a:xfrm>
      </p:grpSpPr>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title"/>
          </p:nvPr>
        </p:nvSpPr>
        <p:spPr>
          <a:xfrm>
            <a:off x="514350" y="1816102"/>
            <a:ext cx="11449050" cy="123507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1"/>
          <p:cNvSpPr txBox="1">
            <a:spLocks noGrp="1"/>
          </p:cNvSpPr>
          <p:nvPr>
            <p:ph type="body" idx="1"/>
          </p:nvPr>
        </p:nvSpPr>
        <p:spPr>
          <a:xfrm rot="5400000">
            <a:off x="4217409" y="-1304926"/>
            <a:ext cx="4029075" cy="104108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rot="5400000">
            <a:off x="7522367" y="2345530"/>
            <a:ext cx="5081589" cy="25812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body" idx="1"/>
          </p:nvPr>
        </p:nvSpPr>
        <p:spPr>
          <a:xfrm rot="5400000">
            <a:off x="2164556" y="-230981"/>
            <a:ext cx="508158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1026534" y="1885949"/>
            <a:ext cx="10410825" cy="40290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133475" y="352425"/>
            <a:ext cx="9667876" cy="13382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1133475" y="1690687"/>
            <a:ext cx="4864100" cy="81438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6"/>
          <p:cNvSpPr txBox="1">
            <a:spLocks noGrp="1"/>
          </p:cNvSpPr>
          <p:nvPr>
            <p:ph type="body" idx="2"/>
          </p:nvPr>
        </p:nvSpPr>
        <p:spPr>
          <a:xfrm>
            <a:off x="1133475" y="2505074"/>
            <a:ext cx="4864100" cy="377031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body" idx="3"/>
          </p:nvPr>
        </p:nvSpPr>
        <p:spPr>
          <a:xfrm>
            <a:off x="6172200" y="1690687"/>
            <a:ext cx="4629151" cy="81438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 name="Google Shape;34;p6"/>
          <p:cNvSpPr txBox="1">
            <a:spLocks noGrp="1"/>
          </p:cNvSpPr>
          <p:nvPr>
            <p:ph type="body" idx="4"/>
          </p:nvPr>
        </p:nvSpPr>
        <p:spPr>
          <a:xfrm>
            <a:off x="6172200" y="2505074"/>
            <a:ext cx="4629151" cy="377031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836612" y="1133475"/>
            <a:ext cx="3897313" cy="148756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9"/>
          <p:cNvSpPr txBox="1">
            <a:spLocks noGrp="1"/>
          </p:cNvSpPr>
          <p:nvPr>
            <p:ph type="body" idx="1"/>
          </p:nvPr>
        </p:nvSpPr>
        <p:spPr>
          <a:xfrm>
            <a:off x="5011738" y="113347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1" name="Google Shape;41;p9"/>
          <p:cNvSpPr txBox="1">
            <a:spLocks noGrp="1"/>
          </p:cNvSpPr>
          <p:nvPr>
            <p:ph type="body" idx="2"/>
          </p:nvPr>
        </p:nvSpPr>
        <p:spPr>
          <a:xfrm>
            <a:off x="836612" y="2733675"/>
            <a:ext cx="3897313" cy="3543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899318" y="1209674"/>
            <a:ext cx="3872707" cy="9810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0"/>
          <p:cNvSpPr>
            <a:spLocks noGrp="1"/>
          </p:cNvSpPr>
          <p:nvPr>
            <p:ph type="pic" idx="2"/>
          </p:nvPr>
        </p:nvSpPr>
        <p:spPr>
          <a:xfrm>
            <a:off x="5240337" y="1209674"/>
            <a:ext cx="6275387" cy="5057776"/>
          </a:xfrm>
          <a:prstGeom prst="rect">
            <a:avLst/>
          </a:prstGeom>
          <a:noFill/>
          <a:ln>
            <a:noFill/>
          </a:ln>
        </p:spPr>
      </p:sp>
      <p:sp>
        <p:nvSpPr>
          <p:cNvPr id="45" name="Google Shape;45;p10"/>
          <p:cNvSpPr txBox="1">
            <a:spLocks noGrp="1"/>
          </p:cNvSpPr>
          <p:nvPr>
            <p:ph type="body" idx="1"/>
          </p:nvPr>
        </p:nvSpPr>
        <p:spPr>
          <a:xfrm>
            <a:off x="899318" y="2455862"/>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026534" y="1885949"/>
            <a:ext cx="10410825" cy="4029075"/>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2" name="Google Shape;12;p1"/>
          <p:cNvPicPr preferRelativeResize="0"/>
          <p:nvPr/>
        </p:nvPicPr>
        <p:blipFill rotWithShape="1">
          <a:blip r:embed="rId13">
            <a:alphaModFix/>
          </a:blip>
          <a:srcRect/>
          <a:stretch/>
        </p:blipFill>
        <p:spPr>
          <a:xfrm>
            <a:off x="116198" y="5948570"/>
            <a:ext cx="2764653" cy="783730"/>
          </a:xfrm>
          <a:prstGeom prst="rect">
            <a:avLst/>
          </a:prstGeom>
          <a:noFill/>
          <a:ln>
            <a:noFill/>
          </a:ln>
        </p:spPr>
      </p:pic>
      <p:pic>
        <p:nvPicPr>
          <p:cNvPr id="13" name="Google Shape;13;p1"/>
          <p:cNvPicPr preferRelativeResize="0"/>
          <p:nvPr/>
        </p:nvPicPr>
        <p:blipFill rotWithShape="1">
          <a:blip r:embed="rId14">
            <a:alphaModFix/>
          </a:blip>
          <a:srcRect/>
          <a:stretch/>
        </p:blipFill>
        <p:spPr>
          <a:xfrm>
            <a:off x="10793221" y="0"/>
            <a:ext cx="1398779" cy="989590"/>
          </a:xfrm>
          <a:prstGeom prst="rect">
            <a:avLst/>
          </a:prstGeom>
          <a:noFill/>
          <a:ln>
            <a:noFill/>
          </a:ln>
        </p:spPr>
      </p:pic>
      <p:sp>
        <p:nvSpPr>
          <p:cNvPr id="14" name="Google Shape;14;p1"/>
          <p:cNvSpPr txBox="1"/>
          <p:nvPr/>
        </p:nvSpPr>
        <p:spPr>
          <a:xfrm>
            <a:off x="7200900" y="6385570"/>
            <a:ext cx="48482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u="none" strike="noStrike" cap="none">
                <a:solidFill>
                  <a:schemeClr val="dk1"/>
                </a:solidFill>
                <a:latin typeface="Times New Roman"/>
                <a:ea typeface="Times New Roman"/>
                <a:cs typeface="Times New Roman"/>
                <a:sym typeface="Times New Roman"/>
              </a:rPr>
              <a:t>SEEDBRAINS 3.0 INNOVATION AWARDS’24</a:t>
            </a:r>
            <a:endParaRPr/>
          </a:p>
        </p:txBody>
      </p:sp>
      <p:pic>
        <p:nvPicPr>
          <p:cNvPr id="15" name="Google Shape;15;p1" descr="A black background with blue text&#10;&#10;Description automatically generated"/>
          <p:cNvPicPr preferRelativeResize="0"/>
          <p:nvPr/>
        </p:nvPicPr>
        <p:blipFill rotWithShape="1">
          <a:blip r:embed="rId15">
            <a:alphaModFix/>
          </a:blip>
          <a:srcRect/>
          <a:stretch/>
        </p:blipFill>
        <p:spPr>
          <a:xfrm>
            <a:off x="116199" y="125701"/>
            <a:ext cx="2168270" cy="7381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idx="4294967295"/>
          </p:nvPr>
        </p:nvSpPr>
        <p:spPr>
          <a:xfrm>
            <a:off x="319750" y="242575"/>
            <a:ext cx="11488800" cy="24933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IN" b="1" u="sng">
                <a:latin typeface="Times New Roman"/>
                <a:ea typeface="Times New Roman"/>
                <a:cs typeface="Times New Roman"/>
                <a:sym typeface="Times New Roman"/>
              </a:rPr>
              <a:t>NATURAL DISASTER FORECASTING AND ALERTING DEVICE - FLOODS</a:t>
            </a:r>
            <a:endParaRPr b="1" u="sng">
              <a:latin typeface="Times New Roman"/>
              <a:ea typeface="Times New Roman"/>
              <a:cs typeface="Times New Roman"/>
              <a:sym typeface="Times New Roman"/>
            </a:endParaRPr>
          </a:p>
        </p:txBody>
      </p:sp>
      <p:sp>
        <p:nvSpPr>
          <p:cNvPr id="57" name="Google Shape;57;p13"/>
          <p:cNvSpPr txBox="1">
            <a:spLocks noGrp="1"/>
          </p:cNvSpPr>
          <p:nvPr>
            <p:ph type="subTitle" idx="1"/>
          </p:nvPr>
        </p:nvSpPr>
        <p:spPr>
          <a:xfrm>
            <a:off x="7012350" y="2909300"/>
            <a:ext cx="4559700" cy="2493300"/>
          </a:xfrm>
          <a:prstGeom prst="rect">
            <a:avLst/>
          </a:prstGeom>
          <a:noFill/>
          <a:ln>
            <a:noFill/>
          </a:ln>
        </p:spPr>
        <p:txBody>
          <a:bodyPr spcFirstLastPara="1" wrap="square" lIns="91425" tIns="45700" rIns="91425" bIns="45700" anchor="t" anchorCtr="0">
            <a:normAutofit fontScale="92500"/>
          </a:bodyPr>
          <a:lstStyle/>
          <a:p>
            <a:pPr marL="914400" lvl="0" indent="457200" algn="ctr" rtl="0">
              <a:lnSpc>
                <a:spcPct val="90000"/>
              </a:lnSpc>
              <a:spcBef>
                <a:spcPts val="0"/>
              </a:spcBef>
              <a:spcAft>
                <a:spcPts val="0"/>
              </a:spcAft>
              <a:buClr>
                <a:schemeClr val="dk1"/>
              </a:buClr>
              <a:buSzPts val="2400"/>
              <a:buNone/>
            </a:pPr>
            <a:r>
              <a:rPr lang="en-IN" b="1">
                <a:latin typeface="Times New Roman"/>
                <a:ea typeface="Times New Roman"/>
                <a:cs typeface="Times New Roman"/>
                <a:sym typeface="Times New Roman"/>
              </a:rPr>
              <a:t>TEAM ID</a:t>
            </a:r>
            <a:r>
              <a:rPr lang="en-IN">
                <a:latin typeface="Times New Roman"/>
                <a:ea typeface="Times New Roman"/>
                <a:cs typeface="Times New Roman"/>
                <a:sym typeface="Times New Roman"/>
              </a:rPr>
              <a:t>: SB2477</a:t>
            </a:r>
            <a:endParaRPr>
              <a:latin typeface="Times New Roman"/>
              <a:ea typeface="Times New Roman"/>
              <a:cs typeface="Times New Roman"/>
              <a:sym typeface="Times New Roman"/>
            </a:endParaRPr>
          </a:p>
          <a:p>
            <a:pPr marL="0" lvl="0" indent="0" algn="r" rtl="0">
              <a:lnSpc>
                <a:spcPct val="90000"/>
              </a:lnSpc>
              <a:spcBef>
                <a:spcPts val="0"/>
              </a:spcBef>
              <a:spcAft>
                <a:spcPts val="0"/>
              </a:spcAft>
              <a:buClr>
                <a:schemeClr val="dk1"/>
              </a:buClr>
              <a:buSzPts val="2400"/>
              <a:buNone/>
            </a:pPr>
            <a:endParaRPr>
              <a:latin typeface="Times New Roman"/>
              <a:ea typeface="Times New Roman"/>
              <a:cs typeface="Times New Roman"/>
              <a:sym typeface="Times New Roman"/>
            </a:endParaRPr>
          </a:p>
          <a:p>
            <a:pPr marL="0" lvl="0" indent="0" algn="r" rtl="0">
              <a:lnSpc>
                <a:spcPct val="90000"/>
              </a:lnSpc>
              <a:spcBef>
                <a:spcPts val="1000"/>
              </a:spcBef>
              <a:spcAft>
                <a:spcPts val="0"/>
              </a:spcAft>
              <a:buClr>
                <a:schemeClr val="dk1"/>
              </a:buClr>
              <a:buSzPts val="2400"/>
              <a:buNone/>
            </a:pPr>
            <a:r>
              <a:rPr lang="en-IN" b="1">
                <a:latin typeface="Times New Roman"/>
                <a:ea typeface="Times New Roman"/>
                <a:cs typeface="Times New Roman"/>
                <a:sym typeface="Times New Roman"/>
              </a:rPr>
              <a:t>TEAM MEMBERS:</a:t>
            </a:r>
            <a:endParaRPr b="1">
              <a:latin typeface="Times New Roman"/>
              <a:ea typeface="Times New Roman"/>
              <a:cs typeface="Times New Roman"/>
              <a:sym typeface="Times New Roman"/>
            </a:endParaRPr>
          </a:p>
          <a:p>
            <a:pPr marL="457200" lvl="0" indent="-381000" algn="r" rtl="0">
              <a:lnSpc>
                <a:spcPct val="90000"/>
              </a:lnSpc>
              <a:spcBef>
                <a:spcPts val="1000"/>
              </a:spcBef>
              <a:spcAft>
                <a:spcPts val="0"/>
              </a:spcAft>
              <a:buSzPts val="2400"/>
              <a:buFont typeface="Times New Roman"/>
              <a:buAutoNum type="arabicPeriod"/>
            </a:pPr>
            <a:r>
              <a:rPr lang="en-IN">
                <a:latin typeface="Times New Roman"/>
                <a:ea typeface="Times New Roman"/>
                <a:cs typeface="Times New Roman"/>
                <a:sym typeface="Times New Roman"/>
              </a:rPr>
              <a:t>Vishnu Priya S</a:t>
            </a:r>
            <a:endParaRPr>
              <a:latin typeface="Times New Roman"/>
              <a:ea typeface="Times New Roman"/>
              <a:cs typeface="Times New Roman"/>
              <a:sym typeface="Times New Roman"/>
            </a:endParaRPr>
          </a:p>
          <a:p>
            <a:pPr marL="457200" lvl="0" indent="-381000" algn="r" rtl="0">
              <a:lnSpc>
                <a:spcPct val="90000"/>
              </a:lnSpc>
              <a:spcBef>
                <a:spcPts val="0"/>
              </a:spcBef>
              <a:spcAft>
                <a:spcPts val="0"/>
              </a:spcAft>
              <a:buSzPts val="2400"/>
              <a:buFont typeface="Times New Roman"/>
              <a:buAutoNum type="arabicPeriod"/>
            </a:pPr>
            <a:r>
              <a:rPr lang="en-IN">
                <a:latin typeface="Times New Roman"/>
                <a:ea typeface="Times New Roman"/>
                <a:cs typeface="Times New Roman"/>
                <a:sym typeface="Times New Roman"/>
              </a:rPr>
              <a:t>Vishnu V</a:t>
            </a:r>
            <a:endParaRPr>
              <a:latin typeface="Times New Roman"/>
              <a:ea typeface="Times New Roman"/>
              <a:cs typeface="Times New Roman"/>
              <a:sym typeface="Times New Roman"/>
            </a:endParaRPr>
          </a:p>
          <a:p>
            <a:pPr marL="457200" lvl="0" indent="0" algn="r" rtl="0">
              <a:lnSpc>
                <a:spcPct val="90000"/>
              </a:lnSpc>
              <a:spcBef>
                <a:spcPts val="1000"/>
              </a:spcBef>
              <a:spcAft>
                <a:spcPts val="0"/>
              </a:spcAft>
              <a:buNone/>
            </a:pPr>
            <a:r>
              <a:rPr lang="en-IN">
                <a:latin typeface="Times New Roman"/>
                <a:ea typeface="Times New Roman"/>
                <a:cs typeface="Times New Roman"/>
                <a:sym typeface="Times New Roman"/>
              </a:rPr>
              <a:t>Mentor: Prof. Girija V </a:t>
            </a:r>
            <a:endParaRPr>
              <a:latin typeface="Times New Roman"/>
              <a:ea typeface="Times New Roman"/>
              <a:cs typeface="Times New Roman"/>
              <a:sym typeface="Times New Roman"/>
            </a:endParaRPr>
          </a:p>
          <a:p>
            <a:pPr marL="0" lvl="0" indent="0" algn="r" rtl="0">
              <a:lnSpc>
                <a:spcPct val="90000"/>
              </a:lnSpc>
              <a:spcBef>
                <a:spcPts val="1000"/>
              </a:spcBef>
              <a:spcAft>
                <a:spcPts val="0"/>
              </a:spcAft>
              <a:buClr>
                <a:schemeClr val="dk1"/>
              </a:buClr>
              <a:buSzPts val="2400"/>
              <a:buNone/>
            </a:pPr>
            <a:r>
              <a:rPr lang="en-IN">
                <a:latin typeface="Times New Roman"/>
                <a:ea typeface="Times New Roman"/>
                <a:cs typeface="Times New Roman"/>
                <a:sym typeface="Times New Roman"/>
              </a:rPr>
              <a:t>Dept. of CSE, CIT, Bengaluru</a:t>
            </a:r>
            <a:endParaRPr>
              <a:latin typeface="Times New Roman"/>
              <a:ea typeface="Times New Roman"/>
              <a:cs typeface="Times New Roman"/>
              <a:sym typeface="Times New Roman"/>
            </a:endParaRPr>
          </a:p>
        </p:txBody>
      </p:sp>
      <p:pic>
        <p:nvPicPr>
          <p:cNvPr id="58" name="Google Shape;58;p13"/>
          <p:cNvPicPr preferRelativeResize="0"/>
          <p:nvPr/>
        </p:nvPicPr>
        <p:blipFill>
          <a:blip r:embed="rId3">
            <a:alphaModFix/>
          </a:blip>
          <a:stretch>
            <a:fillRect/>
          </a:stretch>
        </p:blipFill>
        <p:spPr>
          <a:xfrm>
            <a:off x="520675" y="2260250"/>
            <a:ext cx="4189800" cy="3142350"/>
          </a:xfrm>
          <a:prstGeom prst="rect">
            <a:avLst/>
          </a:prstGeom>
          <a:noFill/>
          <a:ln>
            <a:noFill/>
          </a:ln>
          <a:effectLst>
            <a:reflection stA="30000" endPos="60000" dist="133350" dir="5400000" fadeDir="5400012"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1026534" y="1038224"/>
            <a:ext cx="10410900" cy="738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IN" b="1">
                <a:latin typeface="Times New Roman"/>
                <a:ea typeface="Times New Roman"/>
                <a:cs typeface="Times New Roman"/>
                <a:sym typeface="Times New Roman"/>
              </a:rPr>
              <a:t>PROBLEM SOLUTION CONTD…</a:t>
            </a:r>
            <a:endParaRPr/>
          </a:p>
        </p:txBody>
      </p:sp>
      <p:sp>
        <p:nvSpPr>
          <p:cNvPr id="120" name="Google Shape;120;p22"/>
          <p:cNvSpPr txBox="1">
            <a:spLocks noGrp="1"/>
          </p:cNvSpPr>
          <p:nvPr>
            <p:ph type="body" idx="1"/>
          </p:nvPr>
        </p:nvSpPr>
        <p:spPr>
          <a:xfrm>
            <a:off x="1026525" y="2150000"/>
            <a:ext cx="10410900" cy="4514700"/>
          </a:xfrm>
          <a:prstGeom prst="rect">
            <a:avLst/>
          </a:prstGeom>
        </p:spPr>
        <p:txBody>
          <a:bodyPr spcFirstLastPara="1" wrap="square" lIns="91425" tIns="45700" rIns="91425" bIns="45700" anchor="t" anchorCtr="0">
            <a:normAutofit/>
          </a:bodyPr>
          <a:lstStyle/>
          <a:p>
            <a:pPr marL="457200" lvl="0" indent="-342900" algn="l" rtl="0">
              <a:spcBef>
                <a:spcPts val="0"/>
              </a:spcBef>
              <a:spcAft>
                <a:spcPts val="0"/>
              </a:spcAft>
              <a:buSzPts val="1800"/>
              <a:buFont typeface="Times New Roman"/>
              <a:buAutoNum type="arabicPeriod"/>
            </a:pPr>
            <a:r>
              <a:rPr lang="en-IN" b="1" u="sng">
                <a:latin typeface="Times New Roman"/>
                <a:ea typeface="Times New Roman"/>
                <a:cs typeface="Times New Roman"/>
                <a:sym typeface="Times New Roman"/>
              </a:rPr>
              <a:t>AI Driven Forecasting System - currently working on</a:t>
            </a:r>
            <a:endParaRPr/>
          </a:p>
        </p:txBody>
      </p:sp>
      <p:graphicFrame>
        <p:nvGraphicFramePr>
          <p:cNvPr id="121" name="Google Shape;121;p22"/>
          <p:cNvGraphicFramePr/>
          <p:nvPr/>
        </p:nvGraphicFramePr>
        <p:xfrm>
          <a:off x="886350" y="3040400"/>
          <a:ext cx="10287000" cy="2986535"/>
        </p:xfrm>
        <a:graphic>
          <a:graphicData uri="http://schemas.openxmlformats.org/drawingml/2006/table">
            <a:tbl>
              <a:tblPr>
                <a:noFill/>
                <a:tableStyleId>{6D613778-5A98-48FA-981D-C6A529018CFB}</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IN">
                          <a:latin typeface="Times New Roman"/>
                          <a:ea typeface="Times New Roman"/>
                          <a:cs typeface="Times New Roman"/>
                          <a:sym typeface="Times New Roman"/>
                        </a:rPr>
                        <a:t>Phase-1 figure-1 </a:t>
                      </a:r>
                      <a:endParaRPr>
                        <a:latin typeface="Times New Roman"/>
                        <a:ea typeface="Times New Roman"/>
                        <a:cs typeface="Times New Roman"/>
                        <a:sym typeface="Times New Roman"/>
                      </a:endParaRPr>
                    </a:p>
                  </a:txBody>
                  <a:tcPr marL="91425" marR="91425" marT="91425" marB="91425">
                    <a:lnT w="9525" cap="flat" cmpd="sng">
                      <a:solidFill>
                        <a:schemeClr val="dk1"/>
                      </a:solidFill>
                      <a:prstDash val="solid"/>
                      <a:round/>
                      <a:headEnd type="none" w="sm" len="sm"/>
                      <a:tailEnd type="none" w="sm" len="sm"/>
                    </a:lnT>
                  </a:tcPr>
                </a:tc>
                <a:tc>
                  <a:txBody>
                    <a:bodyPr/>
                    <a:lstStyle/>
                    <a:p>
                      <a:pPr marL="0" lvl="0" indent="0" algn="l" rtl="0">
                        <a:spcBef>
                          <a:spcPts val="0"/>
                        </a:spcBef>
                        <a:spcAft>
                          <a:spcPts val="0"/>
                        </a:spcAft>
                        <a:buNone/>
                      </a:pPr>
                      <a:r>
                        <a:rPr lang="en-IN">
                          <a:latin typeface="Times New Roman"/>
                          <a:ea typeface="Times New Roman"/>
                          <a:cs typeface="Times New Roman"/>
                          <a:sym typeface="Times New Roman"/>
                        </a:rPr>
                        <a:t>Phase-1 figure-2</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25903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122" name="Google Shape;122;p22"/>
          <p:cNvPicPr preferRelativeResize="0"/>
          <p:nvPr/>
        </p:nvPicPr>
        <p:blipFill>
          <a:blip r:embed="rId3">
            <a:alphaModFix/>
          </a:blip>
          <a:stretch>
            <a:fillRect/>
          </a:stretch>
        </p:blipFill>
        <p:spPr>
          <a:xfrm>
            <a:off x="886350" y="3438300"/>
            <a:ext cx="5143501" cy="2588625"/>
          </a:xfrm>
          <a:prstGeom prst="rect">
            <a:avLst/>
          </a:prstGeom>
          <a:noFill/>
          <a:ln>
            <a:noFill/>
          </a:ln>
        </p:spPr>
      </p:pic>
      <p:pic>
        <p:nvPicPr>
          <p:cNvPr id="123" name="Google Shape;123;p22"/>
          <p:cNvPicPr preferRelativeResize="0"/>
          <p:nvPr/>
        </p:nvPicPr>
        <p:blipFill>
          <a:blip r:embed="rId4">
            <a:alphaModFix/>
          </a:blip>
          <a:stretch>
            <a:fillRect/>
          </a:stretch>
        </p:blipFill>
        <p:spPr>
          <a:xfrm>
            <a:off x="6029850" y="3436600"/>
            <a:ext cx="5143501" cy="2588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1026534" y="1038224"/>
            <a:ext cx="10410900" cy="738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IN" b="1">
                <a:latin typeface="Times New Roman"/>
                <a:ea typeface="Times New Roman"/>
                <a:cs typeface="Times New Roman"/>
                <a:sym typeface="Times New Roman"/>
              </a:rPr>
              <a:t>PROBLEM SOLUTION CONTD…</a:t>
            </a:r>
            <a:endParaRPr/>
          </a:p>
        </p:txBody>
      </p:sp>
      <p:sp>
        <p:nvSpPr>
          <p:cNvPr id="130" name="Google Shape;130;p23"/>
          <p:cNvSpPr txBox="1">
            <a:spLocks noGrp="1"/>
          </p:cNvSpPr>
          <p:nvPr>
            <p:ph type="body" idx="1"/>
          </p:nvPr>
        </p:nvSpPr>
        <p:spPr>
          <a:xfrm>
            <a:off x="1026534" y="1885949"/>
            <a:ext cx="10410900" cy="4029000"/>
          </a:xfrm>
          <a:prstGeom prst="rect">
            <a:avLst/>
          </a:prstGeom>
        </p:spPr>
        <p:txBody>
          <a:bodyPr spcFirstLastPara="1" wrap="square" lIns="91425" tIns="45700" rIns="91425" bIns="45700" anchor="t" anchorCtr="0">
            <a:normAutofit/>
          </a:bodyPr>
          <a:lstStyle/>
          <a:p>
            <a:pPr marL="457200" lvl="0" indent="-342900" algn="l" rtl="0">
              <a:spcBef>
                <a:spcPts val="0"/>
              </a:spcBef>
              <a:spcAft>
                <a:spcPts val="0"/>
              </a:spcAft>
              <a:buSzPts val="1800"/>
              <a:buFont typeface="Times New Roman"/>
              <a:buAutoNum type="arabicPeriod"/>
            </a:pPr>
            <a:r>
              <a:rPr lang="en-IN" b="1" u="sng">
                <a:latin typeface="Times New Roman"/>
                <a:ea typeface="Times New Roman"/>
                <a:cs typeface="Times New Roman"/>
                <a:sym typeface="Times New Roman"/>
              </a:rPr>
              <a:t>AI Driven Forecasting System</a:t>
            </a:r>
            <a:endParaRPr b="1" u="sng">
              <a:latin typeface="Times New Roman"/>
              <a:ea typeface="Times New Roman"/>
              <a:cs typeface="Times New Roman"/>
              <a:sym typeface="Times New Roman"/>
            </a:endParaRPr>
          </a:p>
          <a:p>
            <a:pPr marL="457200" lvl="0" indent="0" algn="l" rtl="0">
              <a:spcBef>
                <a:spcPts val="0"/>
              </a:spcBef>
              <a:spcAft>
                <a:spcPts val="0"/>
              </a:spcAft>
              <a:buNone/>
            </a:pPr>
            <a:endParaRPr b="1" u="sng">
              <a:latin typeface="Times New Roman"/>
              <a:ea typeface="Times New Roman"/>
              <a:cs typeface="Times New Roman"/>
              <a:sym typeface="Times New Roman"/>
            </a:endParaRPr>
          </a:p>
        </p:txBody>
      </p:sp>
      <p:graphicFrame>
        <p:nvGraphicFramePr>
          <p:cNvPr id="131" name="Google Shape;131;p23"/>
          <p:cNvGraphicFramePr/>
          <p:nvPr/>
        </p:nvGraphicFramePr>
        <p:xfrm>
          <a:off x="1206100" y="2452625"/>
          <a:ext cx="10287000" cy="3158750"/>
        </p:xfrm>
        <a:graphic>
          <a:graphicData uri="http://schemas.openxmlformats.org/drawingml/2006/table">
            <a:tbl>
              <a:tblPr>
                <a:noFill/>
                <a:tableStyleId>{6D613778-5A98-48FA-981D-C6A529018CFB}</a:tableStyleId>
              </a:tblPr>
              <a:tblGrid>
                <a:gridCol w="10287000">
                  <a:extLst>
                    <a:ext uri="{9D8B030D-6E8A-4147-A177-3AD203B41FA5}">
                      <a16:colId xmlns:a16="http://schemas.microsoft.com/office/drawing/2014/main" val="20000"/>
                    </a:ext>
                  </a:extLst>
                </a:gridCol>
              </a:tblGrid>
              <a:tr h="914400">
                <a:tc>
                  <a:txBody>
                    <a:bodyPr/>
                    <a:lstStyle/>
                    <a:p>
                      <a:pPr marL="0" lvl="0" indent="0" algn="l" rtl="0">
                        <a:spcBef>
                          <a:spcPts val="0"/>
                        </a:spcBef>
                        <a:spcAft>
                          <a:spcPts val="0"/>
                        </a:spcAft>
                        <a:buNone/>
                      </a:pPr>
                      <a:r>
                        <a:rPr lang="en-IN">
                          <a:latin typeface="Times New Roman"/>
                          <a:ea typeface="Times New Roman"/>
                          <a:cs typeface="Times New Roman"/>
                          <a:sym typeface="Times New Roman"/>
                        </a:rPr>
                        <a:t>Phase-2 </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224435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132" name="Google Shape;132;p23"/>
          <p:cNvPicPr preferRelativeResize="0"/>
          <p:nvPr/>
        </p:nvPicPr>
        <p:blipFill>
          <a:blip r:embed="rId3">
            <a:alphaModFix/>
          </a:blip>
          <a:stretch>
            <a:fillRect/>
          </a:stretch>
        </p:blipFill>
        <p:spPr>
          <a:xfrm>
            <a:off x="1206100" y="2965925"/>
            <a:ext cx="10286998" cy="264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1026534" y="1038224"/>
            <a:ext cx="10410900" cy="738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b="1">
                <a:latin typeface="Times New Roman"/>
                <a:ea typeface="Times New Roman"/>
                <a:cs typeface="Times New Roman"/>
                <a:sym typeface="Times New Roman"/>
              </a:rPr>
              <a:t>PROBLEM SOLUTION CONTD…</a:t>
            </a:r>
            <a:endParaRPr b="1">
              <a:latin typeface="Times New Roman"/>
              <a:ea typeface="Times New Roman"/>
              <a:cs typeface="Times New Roman"/>
              <a:sym typeface="Times New Roman"/>
            </a:endParaRPr>
          </a:p>
        </p:txBody>
      </p:sp>
      <p:sp>
        <p:nvSpPr>
          <p:cNvPr id="139" name="Google Shape;139;p24"/>
          <p:cNvSpPr txBox="1">
            <a:spLocks noGrp="1"/>
          </p:cNvSpPr>
          <p:nvPr>
            <p:ph type="body" idx="1"/>
          </p:nvPr>
        </p:nvSpPr>
        <p:spPr>
          <a:xfrm>
            <a:off x="1026534" y="1885949"/>
            <a:ext cx="10410900" cy="40290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b="1" u="sng">
                <a:latin typeface="Times New Roman"/>
                <a:ea typeface="Times New Roman"/>
                <a:cs typeface="Times New Roman"/>
                <a:sym typeface="Times New Roman"/>
              </a:rPr>
              <a:t>2. Rescue Aided Device [RAD]</a:t>
            </a:r>
            <a:endParaRPr b="1" u="sng">
              <a:latin typeface="Times New Roman"/>
              <a:ea typeface="Times New Roman"/>
              <a:cs typeface="Times New Roman"/>
              <a:sym typeface="Times New Roman"/>
            </a:endParaRPr>
          </a:p>
          <a:p>
            <a:pPr marL="0" lvl="0" indent="0" algn="l" rtl="0">
              <a:spcBef>
                <a:spcPts val="1000"/>
              </a:spcBef>
              <a:spcAft>
                <a:spcPts val="0"/>
              </a:spcAft>
              <a:buNone/>
            </a:pPr>
            <a:endParaRPr b="1" u="sng">
              <a:latin typeface="Times New Roman"/>
              <a:ea typeface="Times New Roman"/>
              <a:cs typeface="Times New Roman"/>
              <a:sym typeface="Times New Roman"/>
            </a:endParaRPr>
          </a:p>
        </p:txBody>
      </p:sp>
      <p:pic>
        <p:nvPicPr>
          <p:cNvPr id="140" name="Google Shape;140;p24"/>
          <p:cNvPicPr preferRelativeResize="0"/>
          <p:nvPr/>
        </p:nvPicPr>
        <p:blipFill rotWithShape="1">
          <a:blip r:embed="rId3">
            <a:alphaModFix/>
          </a:blip>
          <a:srcRect b="47935"/>
          <a:stretch/>
        </p:blipFill>
        <p:spPr>
          <a:xfrm>
            <a:off x="1135650" y="2524900"/>
            <a:ext cx="10045151" cy="317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C530B8-3A82-6332-C744-A895CFC190A5}"/>
              </a:ext>
            </a:extLst>
          </p:cNvPr>
          <p:cNvPicPr>
            <a:picLocks noChangeAspect="1"/>
          </p:cNvPicPr>
          <p:nvPr/>
        </p:nvPicPr>
        <p:blipFill>
          <a:blip r:embed="rId2"/>
          <a:stretch>
            <a:fillRect/>
          </a:stretch>
        </p:blipFill>
        <p:spPr>
          <a:xfrm>
            <a:off x="762389" y="969264"/>
            <a:ext cx="10667222" cy="4919472"/>
          </a:xfrm>
          <a:prstGeom prst="rect">
            <a:avLst/>
          </a:prstGeom>
        </p:spPr>
      </p:pic>
    </p:spTree>
    <p:extLst>
      <p:ext uri="{BB962C8B-B14F-4D97-AF65-F5344CB8AC3E}">
        <p14:creationId xmlns:p14="http://schemas.microsoft.com/office/powerpoint/2010/main" val="1685428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1133475" y="352425"/>
            <a:ext cx="9667800" cy="1338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IN" b="1">
                <a:latin typeface="Times New Roman"/>
                <a:ea typeface="Times New Roman"/>
                <a:cs typeface="Times New Roman"/>
                <a:sym typeface="Times New Roman"/>
              </a:rPr>
              <a:t>INNOVATIVENESS OF OUR PROJECT</a:t>
            </a:r>
            <a:endParaRPr/>
          </a:p>
        </p:txBody>
      </p:sp>
      <p:sp>
        <p:nvSpPr>
          <p:cNvPr id="147" name="Google Shape;147;p25"/>
          <p:cNvSpPr txBox="1">
            <a:spLocks noGrp="1"/>
          </p:cNvSpPr>
          <p:nvPr>
            <p:ph type="body" idx="1"/>
          </p:nvPr>
        </p:nvSpPr>
        <p:spPr>
          <a:xfrm>
            <a:off x="1133475" y="1690687"/>
            <a:ext cx="4864200" cy="814500"/>
          </a:xfrm>
          <a:prstGeom prst="rect">
            <a:avLst/>
          </a:prstGeom>
        </p:spPr>
        <p:txBody>
          <a:bodyPr spcFirstLastPara="1" wrap="square" lIns="91425" tIns="45700" rIns="91425" bIns="45700" anchor="b" anchorCtr="0">
            <a:normAutofit/>
          </a:bodyPr>
          <a:lstStyle/>
          <a:p>
            <a:pPr marL="0" lvl="0" indent="0" algn="l" rtl="0">
              <a:spcBef>
                <a:spcPts val="1000"/>
              </a:spcBef>
              <a:spcAft>
                <a:spcPts val="0"/>
              </a:spcAft>
              <a:buNone/>
            </a:pPr>
            <a:r>
              <a:rPr lang="en-IN" u="sng">
                <a:latin typeface="Times New Roman"/>
                <a:ea typeface="Times New Roman"/>
                <a:cs typeface="Times New Roman"/>
                <a:sym typeface="Times New Roman"/>
              </a:rPr>
              <a:t>Forecasting</a:t>
            </a:r>
            <a:endParaRPr u="sng">
              <a:latin typeface="Times New Roman"/>
              <a:ea typeface="Times New Roman"/>
              <a:cs typeface="Times New Roman"/>
              <a:sym typeface="Times New Roman"/>
            </a:endParaRPr>
          </a:p>
        </p:txBody>
      </p:sp>
      <p:sp>
        <p:nvSpPr>
          <p:cNvPr id="148" name="Google Shape;148;p25"/>
          <p:cNvSpPr txBox="1">
            <a:spLocks noGrp="1"/>
          </p:cNvSpPr>
          <p:nvPr>
            <p:ph type="body" idx="2"/>
          </p:nvPr>
        </p:nvSpPr>
        <p:spPr>
          <a:xfrm>
            <a:off x="1133475" y="2505074"/>
            <a:ext cx="4864200" cy="3770400"/>
          </a:xfrm>
          <a:prstGeom prst="rect">
            <a:avLst/>
          </a:prstGeom>
        </p:spPr>
        <p:txBody>
          <a:bodyPr spcFirstLastPara="1" wrap="square" lIns="91425" tIns="45700" rIns="91425" bIns="45700" anchor="t" anchorCtr="0">
            <a:normAutofit/>
          </a:bodyPr>
          <a:lstStyle/>
          <a:p>
            <a:pPr marL="457200" lvl="0" indent="-381000" algn="just" rtl="0">
              <a:spcBef>
                <a:spcPts val="1000"/>
              </a:spcBef>
              <a:spcAft>
                <a:spcPts val="0"/>
              </a:spcAft>
              <a:buSzPts val="2400"/>
              <a:buFont typeface="Times New Roman"/>
              <a:buChar char="•"/>
            </a:pPr>
            <a:r>
              <a:rPr lang="en-IN" sz="2400">
                <a:latin typeface="Times New Roman"/>
                <a:ea typeface="Times New Roman"/>
                <a:cs typeface="Times New Roman"/>
                <a:sym typeface="Times New Roman"/>
              </a:rPr>
              <a:t>CNNs excel at processing data with inherent spatial relationships and thus handle multi dimensional data.</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IN" sz="2400">
                <a:solidFill>
                  <a:srgbClr val="242424"/>
                </a:solidFill>
                <a:highlight>
                  <a:srgbClr val="FFFFFF"/>
                </a:highlight>
                <a:latin typeface="Georgia"/>
                <a:ea typeface="Georgia"/>
                <a:cs typeface="Georgia"/>
                <a:sym typeface="Georgia"/>
              </a:rPr>
              <a:t>CNN model recognizes the topographic depressions as areas with high flood susceptibility at the fine resolutions (5 and 2 m) </a:t>
            </a:r>
            <a:endParaRPr sz="2400">
              <a:latin typeface="Times New Roman"/>
              <a:ea typeface="Times New Roman"/>
              <a:cs typeface="Times New Roman"/>
              <a:sym typeface="Times New Roman"/>
            </a:endParaRPr>
          </a:p>
        </p:txBody>
      </p:sp>
      <p:sp>
        <p:nvSpPr>
          <p:cNvPr id="149" name="Google Shape;149;p25"/>
          <p:cNvSpPr txBox="1">
            <a:spLocks noGrp="1"/>
          </p:cNvSpPr>
          <p:nvPr>
            <p:ph type="body" idx="3"/>
          </p:nvPr>
        </p:nvSpPr>
        <p:spPr>
          <a:xfrm>
            <a:off x="6172200" y="1690687"/>
            <a:ext cx="4629300" cy="814500"/>
          </a:xfrm>
          <a:prstGeom prst="rect">
            <a:avLst/>
          </a:prstGeom>
        </p:spPr>
        <p:txBody>
          <a:bodyPr spcFirstLastPara="1" wrap="square" lIns="91425" tIns="45700" rIns="91425" bIns="45700" anchor="b" anchorCtr="0">
            <a:normAutofit/>
          </a:bodyPr>
          <a:lstStyle/>
          <a:p>
            <a:pPr marL="0" lvl="0" indent="0" algn="l" rtl="0">
              <a:spcBef>
                <a:spcPts val="1000"/>
              </a:spcBef>
              <a:spcAft>
                <a:spcPts val="0"/>
              </a:spcAft>
              <a:buNone/>
            </a:pPr>
            <a:r>
              <a:rPr lang="en-IN" u="sng" dirty="0">
                <a:latin typeface="Times New Roman"/>
                <a:ea typeface="Times New Roman"/>
                <a:cs typeface="Times New Roman"/>
                <a:sym typeface="Times New Roman"/>
              </a:rPr>
              <a:t>RAD</a:t>
            </a:r>
            <a:endParaRPr u="sng" dirty="0">
              <a:latin typeface="Times New Roman"/>
              <a:ea typeface="Times New Roman"/>
              <a:cs typeface="Times New Roman"/>
              <a:sym typeface="Times New Roman"/>
            </a:endParaRPr>
          </a:p>
        </p:txBody>
      </p:sp>
      <p:sp>
        <p:nvSpPr>
          <p:cNvPr id="150" name="Google Shape;150;p25"/>
          <p:cNvSpPr txBox="1">
            <a:spLocks noGrp="1"/>
          </p:cNvSpPr>
          <p:nvPr>
            <p:ph type="body" idx="4"/>
          </p:nvPr>
        </p:nvSpPr>
        <p:spPr>
          <a:xfrm>
            <a:off x="6172200" y="2505074"/>
            <a:ext cx="4629300" cy="3770400"/>
          </a:xfrm>
          <a:prstGeom prst="rect">
            <a:avLst/>
          </a:prstGeom>
        </p:spPr>
        <p:txBody>
          <a:bodyPr spcFirstLastPara="1" wrap="square" lIns="91425" tIns="45700" rIns="91425" bIns="45700" anchor="t" anchorCtr="0">
            <a:normAutofit/>
          </a:bodyPr>
          <a:lstStyle/>
          <a:p>
            <a:pPr marL="457200" lvl="0" indent="-381000" algn="l" rtl="0">
              <a:lnSpc>
                <a:spcPct val="115000"/>
              </a:lnSpc>
              <a:spcBef>
                <a:spcPts val="1200"/>
              </a:spcBef>
              <a:spcAft>
                <a:spcPts val="0"/>
              </a:spcAft>
              <a:buSzPts val="2400"/>
              <a:buFont typeface="Times New Roman"/>
              <a:buChar char="•"/>
            </a:pPr>
            <a:r>
              <a:rPr lang="en-IN" sz="2400" dirty="0">
                <a:latin typeface="Times New Roman"/>
                <a:ea typeface="Times New Roman"/>
                <a:cs typeface="Times New Roman"/>
                <a:sym typeface="Times New Roman"/>
              </a:rPr>
              <a:t>Early precautionary indication</a:t>
            </a:r>
          </a:p>
          <a:p>
            <a:pPr marL="457200" lvl="0" indent="-381000" algn="l" rtl="0">
              <a:lnSpc>
                <a:spcPct val="115000"/>
              </a:lnSpc>
              <a:spcBef>
                <a:spcPts val="1200"/>
              </a:spcBef>
              <a:spcAft>
                <a:spcPts val="0"/>
              </a:spcAft>
              <a:buSzPts val="2400"/>
              <a:buFont typeface="Times New Roman"/>
              <a:buChar char="•"/>
            </a:pPr>
            <a:r>
              <a:rPr lang="en-IN" sz="24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Multi nodal synchronization and control of Autonomous swarm of drones</a:t>
            </a:r>
            <a:endParaRPr sz="2400" dirty="0">
              <a:latin typeface="Times New Roman" panose="02020603050405020304" pitchFamily="18" charset="0"/>
              <a:ea typeface="Times New Roman"/>
              <a:cs typeface="Times New Roman" panose="02020603050405020304" pitchFamily="18" charset="0"/>
              <a:sym typeface="Times New Roman"/>
            </a:endParaRPr>
          </a:p>
          <a:p>
            <a:pPr marL="457200" lvl="0" indent="-381000" algn="l" rtl="0">
              <a:lnSpc>
                <a:spcPct val="115000"/>
              </a:lnSpc>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Continuous assistance throughout the disaster</a:t>
            </a:r>
            <a:endParaRPr sz="2400" dirty="0">
              <a:latin typeface="Times New Roman"/>
              <a:ea typeface="Times New Roman"/>
              <a:cs typeface="Times New Roman"/>
              <a:sym typeface="Times New Roman"/>
            </a:endParaRPr>
          </a:p>
          <a:p>
            <a:pPr marL="457200" lvl="0" indent="-381000" algn="l" rtl="0">
              <a:lnSpc>
                <a:spcPct val="115000"/>
              </a:lnSpc>
              <a:spcBef>
                <a:spcPts val="0"/>
              </a:spcBef>
              <a:spcAft>
                <a:spcPts val="0"/>
              </a:spcAft>
              <a:buSzPts val="2400"/>
              <a:buFont typeface="Times New Roman"/>
              <a:buChar char="•"/>
            </a:pPr>
            <a:r>
              <a:rPr lang="en-IN" sz="2400" dirty="0">
                <a:latin typeface="Times New Roman"/>
                <a:ea typeface="Times New Roman"/>
                <a:cs typeface="Times New Roman"/>
                <a:sym typeface="Times New Roman"/>
              </a:rPr>
              <a:t>Location Tracking</a:t>
            </a:r>
            <a:endParaRPr sz="2400" dirty="0">
              <a:latin typeface="Times New Roman"/>
              <a:ea typeface="Times New Roman"/>
              <a:cs typeface="Times New Roman"/>
              <a:sym typeface="Times New Roman"/>
            </a:endParaRPr>
          </a:p>
          <a:p>
            <a:pPr marL="457200" lvl="0" indent="0" algn="l" rtl="0">
              <a:spcBef>
                <a:spcPts val="120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a:latin typeface="Times New Roman"/>
                <a:ea typeface="Times New Roman"/>
                <a:cs typeface="Times New Roman"/>
                <a:sym typeface="Times New Roman"/>
              </a:rPr>
              <a:t>TECHNOLOGY USED</a:t>
            </a:r>
            <a:endParaRPr b="1">
              <a:latin typeface="Times New Roman"/>
              <a:ea typeface="Times New Roman"/>
              <a:cs typeface="Times New Roman"/>
              <a:sym typeface="Times New Roman"/>
            </a:endParaRPr>
          </a:p>
        </p:txBody>
      </p:sp>
      <p:sp>
        <p:nvSpPr>
          <p:cNvPr id="156" name="Google Shape;156;p26"/>
          <p:cNvSpPr txBox="1">
            <a:spLocks noGrp="1"/>
          </p:cNvSpPr>
          <p:nvPr>
            <p:ph type="body" idx="1"/>
          </p:nvPr>
        </p:nvSpPr>
        <p:spPr>
          <a:xfrm>
            <a:off x="1026534" y="1885949"/>
            <a:ext cx="10410825" cy="4029075"/>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Font typeface="Times New Roman"/>
              <a:buChar char="•"/>
            </a:pPr>
            <a:r>
              <a:rPr lang="en-IN" b="1" u="sng">
                <a:latin typeface="Times New Roman"/>
                <a:ea typeface="Times New Roman"/>
                <a:cs typeface="Times New Roman"/>
                <a:sym typeface="Times New Roman"/>
              </a:rPr>
              <a:t>Forecasting</a:t>
            </a:r>
            <a:endParaRPr b="1" u="sng">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b="1" u="sng">
              <a:latin typeface="Times New Roman"/>
              <a:ea typeface="Times New Roman"/>
              <a:cs typeface="Times New Roman"/>
              <a:sym typeface="Times New Roman"/>
            </a:endParaRPr>
          </a:p>
          <a:p>
            <a:pPr marL="457200" lvl="0" indent="0" algn="l" rtl="0">
              <a:lnSpc>
                <a:spcPct val="90000"/>
              </a:lnSpc>
              <a:spcBef>
                <a:spcPts val="0"/>
              </a:spcBef>
              <a:spcAft>
                <a:spcPts val="0"/>
              </a:spcAft>
              <a:buNone/>
            </a:pPr>
            <a:r>
              <a:rPr lang="en-IN">
                <a:latin typeface="Times New Roman"/>
                <a:ea typeface="Times New Roman"/>
                <a:cs typeface="Times New Roman"/>
                <a:sym typeface="Times New Roman"/>
              </a:rPr>
              <a:t>- U-NET Architecture</a:t>
            </a:r>
            <a:endParaRPr>
              <a:latin typeface="Times New Roman"/>
              <a:ea typeface="Times New Roman"/>
              <a:cs typeface="Times New Roman"/>
              <a:sym typeface="Times New Roman"/>
            </a:endParaRPr>
          </a:p>
          <a:p>
            <a:pPr marL="457200" lvl="0" indent="0" algn="l" rtl="0">
              <a:lnSpc>
                <a:spcPct val="90000"/>
              </a:lnSpc>
              <a:spcBef>
                <a:spcPts val="0"/>
              </a:spcBef>
              <a:spcAft>
                <a:spcPts val="0"/>
              </a:spcAft>
              <a:buNone/>
            </a:pPr>
            <a:r>
              <a:rPr lang="en-IN">
                <a:latin typeface="Times New Roman"/>
                <a:ea typeface="Times New Roman"/>
                <a:cs typeface="Times New Roman"/>
                <a:sym typeface="Times New Roman"/>
              </a:rPr>
              <a:t>- Convolutional Neural Network</a:t>
            </a:r>
            <a:endParaRPr>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a:latin typeface="Times New Roman"/>
              <a:ea typeface="Times New Roman"/>
              <a:cs typeface="Times New Roman"/>
              <a:sym typeface="Times New Roman"/>
            </a:endParaRPr>
          </a:p>
          <a:p>
            <a:pPr marL="457200" lvl="0" indent="-342900" algn="l" rtl="0">
              <a:lnSpc>
                <a:spcPct val="90000"/>
              </a:lnSpc>
              <a:spcBef>
                <a:spcPts val="0"/>
              </a:spcBef>
              <a:spcAft>
                <a:spcPts val="0"/>
              </a:spcAft>
              <a:buSzPts val="1800"/>
              <a:buFont typeface="Times New Roman"/>
              <a:buChar char="•"/>
            </a:pPr>
            <a:r>
              <a:rPr lang="en-IN" b="1" u="sng">
                <a:latin typeface="Times New Roman"/>
                <a:ea typeface="Times New Roman"/>
                <a:cs typeface="Times New Roman"/>
                <a:sym typeface="Times New Roman"/>
              </a:rPr>
              <a:t>RAD [Rescue Aided Device]</a:t>
            </a:r>
            <a:endParaRPr b="1" u="sng">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b="1" u="sng">
              <a:latin typeface="Times New Roman"/>
              <a:ea typeface="Times New Roman"/>
              <a:cs typeface="Times New Roman"/>
              <a:sym typeface="Times New Roman"/>
            </a:endParaRPr>
          </a:p>
          <a:p>
            <a:pPr marL="457200" lvl="0" indent="0" algn="l" rtl="0">
              <a:lnSpc>
                <a:spcPct val="90000"/>
              </a:lnSpc>
              <a:spcBef>
                <a:spcPts val="0"/>
              </a:spcBef>
              <a:spcAft>
                <a:spcPts val="0"/>
              </a:spcAft>
              <a:buNone/>
            </a:pPr>
            <a:r>
              <a:rPr lang="en-IN">
                <a:latin typeface="Times New Roman"/>
                <a:ea typeface="Times New Roman"/>
                <a:cs typeface="Times New Roman"/>
                <a:sym typeface="Times New Roman"/>
              </a:rPr>
              <a:t>- LoRa </a:t>
            </a:r>
            <a:endParaRPr>
              <a:latin typeface="Times New Roman"/>
              <a:ea typeface="Times New Roman"/>
              <a:cs typeface="Times New Roman"/>
              <a:sym typeface="Times New Roman"/>
            </a:endParaRPr>
          </a:p>
          <a:p>
            <a:pPr marL="457200" lvl="0" indent="0" algn="l" rtl="0">
              <a:lnSpc>
                <a:spcPct val="90000"/>
              </a:lnSpc>
              <a:spcBef>
                <a:spcPts val="0"/>
              </a:spcBef>
              <a:spcAft>
                <a:spcPts val="0"/>
              </a:spcAft>
              <a:buNone/>
            </a:pPr>
            <a:r>
              <a:rPr lang="en-IN">
                <a:latin typeface="Times New Roman"/>
                <a:ea typeface="Times New Roman"/>
                <a:cs typeface="Times New Roman"/>
                <a:sym typeface="Times New Roman"/>
              </a:rPr>
              <a:t>- GPS [ Global Positioning System]</a:t>
            </a:r>
            <a:endParaRPr>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a:latin typeface="Times New Roman"/>
                <a:ea typeface="Times New Roman"/>
                <a:cs typeface="Times New Roman"/>
                <a:sym typeface="Times New Roman"/>
              </a:rPr>
              <a:t>PROTOTYPE</a:t>
            </a:r>
            <a:endParaRPr b="1">
              <a:latin typeface="Times New Roman"/>
              <a:ea typeface="Times New Roman"/>
              <a:cs typeface="Times New Roman"/>
              <a:sym typeface="Times New Roman"/>
            </a:endParaRPr>
          </a:p>
        </p:txBody>
      </p:sp>
      <p:graphicFrame>
        <p:nvGraphicFramePr>
          <p:cNvPr id="162" name="Google Shape;162;p27"/>
          <p:cNvGraphicFramePr/>
          <p:nvPr/>
        </p:nvGraphicFramePr>
        <p:xfrm>
          <a:off x="952500" y="1885950"/>
          <a:ext cx="10287000" cy="4029075"/>
        </p:xfrm>
        <a:graphic>
          <a:graphicData uri="http://schemas.openxmlformats.org/drawingml/2006/table">
            <a:tbl>
              <a:tblPr>
                <a:noFill/>
                <a:tableStyleId>{6D613778-5A98-48FA-981D-C6A529018CFB}</a:tableStyleId>
              </a:tblPr>
              <a:tblGrid>
                <a:gridCol w="5121450">
                  <a:extLst>
                    <a:ext uri="{9D8B030D-6E8A-4147-A177-3AD203B41FA5}">
                      <a16:colId xmlns:a16="http://schemas.microsoft.com/office/drawing/2014/main" val="20000"/>
                    </a:ext>
                  </a:extLst>
                </a:gridCol>
                <a:gridCol w="5165550">
                  <a:extLst>
                    <a:ext uri="{9D8B030D-6E8A-4147-A177-3AD203B41FA5}">
                      <a16:colId xmlns:a16="http://schemas.microsoft.com/office/drawing/2014/main" val="20001"/>
                    </a:ext>
                  </a:extLst>
                </a:gridCol>
              </a:tblGrid>
              <a:tr h="481150">
                <a:tc>
                  <a:txBody>
                    <a:bodyPr/>
                    <a:lstStyle/>
                    <a:p>
                      <a:pPr marL="0" lvl="0" indent="0" algn="l" rtl="0">
                        <a:spcBef>
                          <a:spcPts val="0"/>
                        </a:spcBef>
                        <a:spcAft>
                          <a:spcPts val="0"/>
                        </a:spcAft>
                        <a:buNone/>
                      </a:pPr>
                      <a:r>
                        <a:rPr lang="en-IN">
                          <a:latin typeface="Times New Roman"/>
                          <a:ea typeface="Times New Roman"/>
                          <a:cs typeface="Times New Roman"/>
                          <a:sym typeface="Times New Roman"/>
                        </a:rPr>
                        <a:t>TOP VIEW</a:t>
                      </a:r>
                      <a:endParaRPr>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IN">
                          <a:latin typeface="Times New Roman"/>
                          <a:ea typeface="Times New Roman"/>
                          <a:cs typeface="Times New Roman"/>
                          <a:sym typeface="Times New Roman"/>
                        </a:rPr>
                        <a:t>SIDE VIEW</a:t>
                      </a:r>
                      <a:endParaRPr>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5479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163" name="Google Shape;163;p27"/>
          <p:cNvPicPr preferRelativeResize="0"/>
          <p:nvPr/>
        </p:nvPicPr>
        <p:blipFill rotWithShape="1">
          <a:blip r:embed="rId3">
            <a:alphaModFix/>
          </a:blip>
          <a:srcRect l="40017" r="5963"/>
          <a:stretch/>
        </p:blipFill>
        <p:spPr>
          <a:xfrm>
            <a:off x="952500" y="2367100"/>
            <a:ext cx="5121450" cy="3547924"/>
          </a:xfrm>
          <a:prstGeom prst="rect">
            <a:avLst/>
          </a:prstGeom>
          <a:noFill/>
          <a:ln>
            <a:noFill/>
          </a:ln>
        </p:spPr>
      </p:pic>
      <p:pic>
        <p:nvPicPr>
          <p:cNvPr id="164" name="Google Shape;164;p27"/>
          <p:cNvPicPr preferRelativeResize="0"/>
          <p:nvPr/>
        </p:nvPicPr>
        <p:blipFill rotWithShape="1">
          <a:blip r:embed="rId4">
            <a:alphaModFix/>
          </a:blip>
          <a:srcRect l="1070" t="20051" r="-1069" b="28215"/>
          <a:stretch/>
        </p:blipFill>
        <p:spPr>
          <a:xfrm>
            <a:off x="6073950" y="2367100"/>
            <a:ext cx="5143499" cy="3547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a:latin typeface="Times New Roman"/>
                <a:ea typeface="Times New Roman"/>
                <a:cs typeface="Times New Roman"/>
                <a:sym typeface="Times New Roman"/>
              </a:rPr>
              <a:t>KEY FACTORS FOR FEASIBILITY</a:t>
            </a:r>
            <a:endParaRPr b="1">
              <a:latin typeface="Times New Roman"/>
              <a:ea typeface="Times New Roman"/>
              <a:cs typeface="Times New Roman"/>
              <a:sym typeface="Times New Roman"/>
            </a:endParaRPr>
          </a:p>
        </p:txBody>
      </p:sp>
      <p:sp>
        <p:nvSpPr>
          <p:cNvPr id="170" name="Google Shape;170;p28"/>
          <p:cNvSpPr txBox="1">
            <a:spLocks noGrp="1"/>
          </p:cNvSpPr>
          <p:nvPr>
            <p:ph type="body" idx="1"/>
          </p:nvPr>
        </p:nvSpPr>
        <p:spPr>
          <a:xfrm>
            <a:off x="1026500" y="2201150"/>
            <a:ext cx="10410900" cy="39996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IN">
                <a:latin typeface="Times New Roman"/>
                <a:ea typeface="Times New Roman"/>
                <a:cs typeface="Times New Roman"/>
                <a:sym typeface="Times New Roman"/>
              </a:rPr>
              <a:t>Geospatial data - need access to comprehensive historical and real-time data sets to train and run the network effectively.</a:t>
            </a:r>
            <a:endParaRPr>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a:latin typeface="Times New Roman"/>
              <a:ea typeface="Times New Roman"/>
              <a:cs typeface="Times New Roman"/>
              <a:sym typeface="Times New Roman"/>
            </a:endParaRPr>
          </a:p>
          <a:p>
            <a:pPr marL="457200" lvl="0" indent="-342900" algn="l" rtl="0">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Industrial collaboration.</a:t>
            </a:r>
            <a:endParaRPr>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IN">
                <a:latin typeface="Times New Roman"/>
                <a:ea typeface="Times New Roman"/>
                <a:cs typeface="Times New Roman"/>
                <a:sym typeface="Times New Roman"/>
              </a:rPr>
              <a:t>Integrating seamlessly with existing forecasting and alerting systems is essential for real-world application.</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p:nvPr>
        </p:nvSpPr>
        <p:spPr>
          <a:xfrm>
            <a:off x="1026571" y="771524"/>
            <a:ext cx="10410900" cy="738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a:latin typeface="Times New Roman"/>
                <a:ea typeface="Times New Roman"/>
                <a:cs typeface="Times New Roman"/>
                <a:sym typeface="Times New Roman"/>
              </a:rPr>
              <a:t>Potential Revenue Streams</a:t>
            </a:r>
            <a:endParaRPr b="1">
              <a:latin typeface="Times New Roman"/>
              <a:ea typeface="Times New Roman"/>
              <a:cs typeface="Times New Roman"/>
              <a:sym typeface="Times New Roman"/>
            </a:endParaRPr>
          </a:p>
        </p:txBody>
      </p:sp>
      <p:sp>
        <p:nvSpPr>
          <p:cNvPr id="176" name="Google Shape;176;p29"/>
          <p:cNvSpPr txBox="1">
            <a:spLocks noGrp="1"/>
          </p:cNvSpPr>
          <p:nvPr>
            <p:ph type="body" idx="1"/>
          </p:nvPr>
        </p:nvSpPr>
        <p:spPr>
          <a:xfrm>
            <a:off x="1026525" y="1885950"/>
            <a:ext cx="10410900" cy="43920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Data analysis and insights: Providing our data analysed to other forecasting companies to mitigate risks and reduce the pre and post flood effects.</a:t>
            </a:r>
            <a:endParaRPr>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a:latin typeface="Times New Roman"/>
              <a:ea typeface="Times New Roman"/>
              <a:cs typeface="Times New Roman"/>
              <a:sym typeface="Times New Roman"/>
            </a:endParaRPr>
          </a:p>
          <a:p>
            <a:pPr marL="457200" lvl="0" indent="-342900" algn="l" rtl="0">
              <a:lnSpc>
                <a:spcPct val="90000"/>
              </a:lnSpc>
              <a:spcBef>
                <a:spcPts val="0"/>
              </a:spcBef>
              <a:spcAft>
                <a:spcPts val="0"/>
              </a:spcAft>
              <a:buSzPts val="1800"/>
              <a:buFont typeface="Times New Roman"/>
              <a:buChar char="•"/>
            </a:pPr>
            <a:r>
              <a:rPr lang="en-IN">
                <a:latin typeface="Times New Roman"/>
                <a:ea typeface="Times New Roman"/>
                <a:cs typeface="Times New Roman"/>
                <a:sym typeface="Times New Roman"/>
              </a:rPr>
              <a:t>Partnership with Government agencies and disaster management authorities - cost savings in disaster response and recovery efforts.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IN">
                <a:latin typeface="Times New Roman"/>
                <a:ea typeface="Times New Roman"/>
                <a:cs typeface="Times New Roman"/>
                <a:sym typeface="Times New Roman"/>
              </a:rPr>
              <a:t>Private businesses can gain an edge by safeguarding their operations based on early warnings.</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890587" y="553592"/>
            <a:ext cx="10410825" cy="7381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dirty="0">
                <a:latin typeface="Times New Roman"/>
                <a:ea typeface="Times New Roman"/>
                <a:cs typeface="Times New Roman"/>
                <a:sym typeface="Times New Roman"/>
              </a:rPr>
              <a:t>SCOPE FOR PATENTABILITY</a:t>
            </a:r>
            <a:endParaRPr b="1" dirty="0">
              <a:latin typeface="Times New Roman"/>
              <a:ea typeface="Times New Roman"/>
              <a:cs typeface="Times New Roman"/>
              <a:sym typeface="Times New Roman"/>
            </a:endParaRPr>
          </a:p>
        </p:txBody>
      </p:sp>
      <p:sp>
        <p:nvSpPr>
          <p:cNvPr id="182" name="Google Shape;182;p30"/>
          <p:cNvSpPr txBox="1">
            <a:spLocks noGrp="1"/>
          </p:cNvSpPr>
          <p:nvPr>
            <p:ph type="body" idx="1"/>
          </p:nvPr>
        </p:nvSpPr>
        <p:spPr>
          <a:xfrm>
            <a:off x="438912" y="1291780"/>
            <a:ext cx="10998522" cy="4568044"/>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90000"/>
              </a:lnSpc>
              <a:spcBef>
                <a:spcPts val="0"/>
              </a:spcBef>
              <a:spcAft>
                <a:spcPts val="0"/>
              </a:spcAft>
              <a:buClr>
                <a:schemeClr val="dk1"/>
              </a:buClr>
              <a:buSzPts val="2800"/>
              <a:buNone/>
            </a:pPr>
            <a:r>
              <a:rPr lang="en-IN" dirty="0">
                <a:latin typeface="Times New Roman"/>
                <a:ea typeface="Times New Roman"/>
                <a:cs typeface="Times New Roman"/>
                <a:sym typeface="Times New Roman"/>
              </a:rPr>
              <a:t>There are patentable aspects to our project, particularly related to deep neural networks and RAD.</a:t>
            </a:r>
            <a:endParaRPr dirty="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800"/>
              <a:buNone/>
            </a:pPr>
            <a:endParaRPr dirty="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800"/>
              <a:buNone/>
            </a:pPr>
            <a:r>
              <a:rPr lang="en-IN" dirty="0">
                <a:latin typeface="Times New Roman"/>
                <a:ea typeface="Times New Roman"/>
                <a:cs typeface="Times New Roman"/>
                <a:sym typeface="Times New Roman"/>
              </a:rPr>
              <a:t>Our project can be applied for utility as well as design patents.</a:t>
            </a:r>
          </a:p>
          <a:p>
            <a:pPr marL="0" lvl="0" indent="0" algn="l" rtl="0">
              <a:lnSpc>
                <a:spcPct val="90000"/>
              </a:lnSpc>
              <a:spcBef>
                <a:spcPts val="0"/>
              </a:spcBef>
              <a:spcAft>
                <a:spcPts val="0"/>
              </a:spcAft>
              <a:buClr>
                <a:schemeClr val="dk1"/>
              </a:buClr>
              <a:buSzPts val="2800"/>
              <a:buNone/>
            </a:pPr>
            <a:endParaRPr lang="en-IN" dirty="0">
              <a:latin typeface="Times New Roman"/>
              <a:ea typeface="Times New Roman"/>
              <a:cs typeface="Times New Roman"/>
              <a:sym typeface="Times New Roman"/>
            </a:endParaRPr>
          </a:p>
          <a:p>
            <a:pPr marL="0" marR="50800" lvl="0" indent="0" algn="l" fontAlgn="base">
              <a:lnSpc>
                <a:spcPct val="105000"/>
              </a:lnSpc>
              <a:spcAft>
                <a:spcPts val="370"/>
              </a:spcAft>
              <a:buClr>
                <a:srgbClr val="000000"/>
              </a:buClr>
              <a:buSzPts val="1100"/>
              <a:buNone/>
            </a:pPr>
            <a:r>
              <a:rPr lang="en-IN"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Multi nodal synchronization and control of Autonomous swarm of drones(Patent Filed, awaiting approval Received Funding of Rs. 2.5 Lakh INR, from Ministry of Science, Govt of India) </a:t>
            </a:r>
          </a:p>
          <a:p>
            <a:pPr marL="530860" marR="101600" indent="-6350" algn="just">
              <a:lnSpc>
                <a:spcPct val="103000"/>
              </a:lnSpc>
              <a:spcAft>
                <a:spcPts val="440"/>
              </a:spcAft>
            </a:pPr>
            <a:r>
              <a:rPr lang="en-IN" sz="2300" i="1" dirty="0">
                <a:solidFill>
                  <a:srgbClr val="000000"/>
                </a:solidFill>
                <a:effectLst/>
                <a:latin typeface="Calibri" panose="020F0502020204030204" pitchFamily="34" charset="0"/>
                <a:ea typeface="Calibri" panose="020F0502020204030204" pitchFamily="34" charset="0"/>
              </a:rPr>
              <a:t>We Created an ensemble of AI powered algorithms that enable multiple drones to coordinate tasks simultaneously. To demonstrate swarm autonomy, we implemented CNNs and data from the inbuilt camera and radio data to create environmental awareness in the drones. The drones were successful in playing the Indian musical instrument “</a:t>
            </a:r>
            <a:r>
              <a:rPr lang="en-IN" sz="2300" i="1" dirty="0" err="1">
                <a:solidFill>
                  <a:srgbClr val="000000"/>
                </a:solidFill>
                <a:effectLst/>
                <a:latin typeface="Calibri" panose="020F0502020204030204" pitchFamily="34" charset="0"/>
                <a:ea typeface="Calibri" panose="020F0502020204030204" pitchFamily="34" charset="0"/>
              </a:rPr>
              <a:t>Jaltarang</a:t>
            </a:r>
            <a:r>
              <a:rPr lang="en-IN" sz="2300" i="1" dirty="0">
                <a:solidFill>
                  <a:srgbClr val="000000"/>
                </a:solidFill>
                <a:effectLst/>
                <a:latin typeface="Calibri" panose="020F0502020204030204" pitchFamily="34" charset="0"/>
                <a:ea typeface="Calibri" panose="020F0502020204030204" pitchFamily="34" charset="0"/>
              </a:rPr>
              <a:t>”. </a:t>
            </a:r>
          </a:p>
          <a:p>
            <a:pPr marL="0" lvl="0" indent="0" algn="l" rtl="0">
              <a:lnSpc>
                <a:spcPct val="90000"/>
              </a:lnSpc>
              <a:spcBef>
                <a:spcPts val="0"/>
              </a:spcBef>
              <a:spcAft>
                <a:spcPts val="0"/>
              </a:spcAft>
              <a:buClr>
                <a:schemeClr val="dk1"/>
              </a:buClr>
              <a:buSzPts val="2800"/>
              <a:buNone/>
            </a:pPr>
            <a:endParaRPr dirty="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800"/>
              <a:buNone/>
            </a:pPr>
            <a:endParaRPr dirty="0"/>
          </a:p>
          <a:p>
            <a:pPr marL="0" lvl="0" indent="0" algn="l" rtl="0">
              <a:lnSpc>
                <a:spcPct val="150000"/>
              </a:lnSpc>
              <a:spcBef>
                <a:spcPts val="0"/>
              </a:spcBef>
              <a:spcAft>
                <a:spcPts val="0"/>
              </a:spcAft>
              <a:buClr>
                <a:schemeClr val="dk1"/>
              </a:buClr>
              <a:buSzPts val="1100"/>
              <a:buFont typeface="Arial"/>
              <a:buNone/>
            </a:pPr>
            <a:r>
              <a:rPr lang="en-IN" dirty="0">
                <a:solidFill>
                  <a:srgbClr val="FF0000"/>
                </a:solidFill>
                <a:latin typeface="Times New Roman"/>
                <a:ea typeface="Times New Roman"/>
                <a:cs typeface="Times New Roman"/>
                <a:sym typeface="Times New Roman"/>
              </a:rPr>
              <a:t>As per the research, no IEEE paper has published on this, hence this product can be published as a paper as well as journals</a:t>
            </a:r>
          </a:p>
          <a:p>
            <a:pPr marL="0" lvl="0" indent="0" algn="l" rtl="0">
              <a:lnSpc>
                <a:spcPct val="150000"/>
              </a:lnSpc>
              <a:spcBef>
                <a:spcPts val="0"/>
              </a:spcBef>
              <a:spcAft>
                <a:spcPts val="0"/>
              </a:spcAft>
              <a:buClr>
                <a:schemeClr val="dk1"/>
              </a:buClr>
              <a:buSzPts val="1100"/>
              <a:buFont typeface="Arial"/>
              <a:buNone/>
            </a:pPr>
            <a:endParaRPr lang="en-IN" dirty="0">
              <a:latin typeface="Times New Roman"/>
              <a:ea typeface="Times New Roman"/>
              <a:cs typeface="Times New Roman"/>
              <a:sym typeface="Times New Roman"/>
            </a:endParaRPr>
          </a:p>
          <a:p>
            <a:pPr marL="0" lvl="0" indent="0" algn="l" rtl="0">
              <a:lnSpc>
                <a:spcPct val="150000"/>
              </a:lnSpc>
              <a:spcBef>
                <a:spcPts val="0"/>
              </a:spcBef>
              <a:spcAft>
                <a:spcPts val="0"/>
              </a:spcAft>
              <a:buClr>
                <a:schemeClr val="dk1"/>
              </a:buClr>
              <a:buSzPts val="1100"/>
              <a:buFont typeface="Arial"/>
              <a:buNone/>
            </a:pPr>
            <a:endParaRPr dirty="0">
              <a:latin typeface="Times New Roman"/>
              <a:ea typeface="Times New Roman"/>
              <a:cs typeface="Times New Roman"/>
              <a:sym typeface="Times New Roman"/>
            </a:endParaRPr>
          </a:p>
          <a:p>
            <a:pPr marL="0" lvl="0" indent="0" algn="l" rtl="0">
              <a:lnSpc>
                <a:spcPct val="90000"/>
              </a:lnSpc>
              <a:spcBef>
                <a:spcPts val="0"/>
              </a:spcBef>
              <a:spcAft>
                <a:spcPts val="0"/>
              </a:spcAft>
              <a:buClr>
                <a:schemeClr val="dk1"/>
              </a:buClr>
              <a:buSzPts val="28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1026534" y="1038224"/>
            <a:ext cx="10410900" cy="7383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b="1">
                <a:latin typeface="Times New Roman"/>
                <a:ea typeface="Times New Roman"/>
                <a:cs typeface="Times New Roman"/>
                <a:sym typeface="Times New Roman"/>
              </a:rPr>
              <a:t>PROBLEM STATEMENT AND OBJECTIVE</a:t>
            </a:r>
            <a:endParaRPr b="1">
              <a:latin typeface="Times New Roman"/>
              <a:ea typeface="Times New Roman"/>
              <a:cs typeface="Times New Roman"/>
              <a:sym typeface="Times New Roman"/>
            </a:endParaRPr>
          </a:p>
        </p:txBody>
      </p:sp>
      <p:sp>
        <p:nvSpPr>
          <p:cNvPr id="64" name="Google Shape;64;p14"/>
          <p:cNvSpPr txBox="1">
            <a:spLocks noGrp="1"/>
          </p:cNvSpPr>
          <p:nvPr>
            <p:ph type="body" idx="1"/>
          </p:nvPr>
        </p:nvSpPr>
        <p:spPr>
          <a:xfrm>
            <a:off x="1026534" y="1885949"/>
            <a:ext cx="10410900" cy="4029000"/>
          </a:xfrm>
          <a:prstGeom prst="rect">
            <a:avLst/>
          </a:prstGeom>
          <a:noFill/>
          <a:ln>
            <a:noFill/>
          </a:ln>
        </p:spPr>
        <p:txBody>
          <a:bodyPr spcFirstLastPara="1" wrap="square" lIns="91425" tIns="45700" rIns="91425" bIns="45700" anchor="t" anchorCtr="0">
            <a:normAutofit/>
          </a:bodyPr>
          <a:lstStyle/>
          <a:p>
            <a:pPr marL="177800" lvl="0" indent="0" algn="just" rtl="0">
              <a:lnSpc>
                <a:spcPct val="90000"/>
              </a:lnSpc>
              <a:spcBef>
                <a:spcPts val="0"/>
              </a:spcBef>
              <a:spcAft>
                <a:spcPts val="0"/>
              </a:spcAft>
              <a:buClr>
                <a:schemeClr val="dk1"/>
              </a:buClr>
              <a:buSzPts val="2800"/>
              <a:buNone/>
            </a:pPr>
            <a:endParaRPr>
              <a:latin typeface="Times New Roman"/>
              <a:ea typeface="Times New Roman"/>
              <a:cs typeface="Times New Roman"/>
              <a:sym typeface="Times New Roman"/>
            </a:endParaRPr>
          </a:p>
          <a:p>
            <a:pPr marL="228600" lvl="0" indent="-50800" algn="just" rtl="0">
              <a:lnSpc>
                <a:spcPct val="90000"/>
              </a:lnSpc>
              <a:spcBef>
                <a:spcPts val="0"/>
              </a:spcBef>
              <a:spcAft>
                <a:spcPts val="0"/>
              </a:spcAft>
              <a:buClr>
                <a:schemeClr val="dk1"/>
              </a:buClr>
              <a:buSzPts val="2800"/>
              <a:buNone/>
            </a:pPr>
            <a:r>
              <a:rPr lang="en-IN">
                <a:latin typeface="Times New Roman"/>
                <a:ea typeface="Times New Roman"/>
                <a:cs typeface="Times New Roman"/>
                <a:sym typeface="Times New Roman"/>
              </a:rPr>
              <a:t>Despite advancements in technology and disaster preparedness, the increasing frequency and intensity of floods due to climate change overwhelm current response capabilities. This leads to greater loss of life, property damage, and economic hardship, particularly in vulnerable communities. </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a:latin typeface="Times New Roman"/>
                <a:ea typeface="Times New Roman"/>
                <a:cs typeface="Times New Roman"/>
                <a:sym typeface="Times New Roman"/>
              </a:rPr>
              <a:t>FUTURE PLANS</a:t>
            </a:r>
            <a:endParaRPr b="1">
              <a:latin typeface="Times New Roman"/>
              <a:ea typeface="Times New Roman"/>
              <a:cs typeface="Times New Roman"/>
              <a:sym typeface="Times New Roman"/>
            </a:endParaRPr>
          </a:p>
        </p:txBody>
      </p:sp>
      <p:sp>
        <p:nvSpPr>
          <p:cNvPr id="188" name="Google Shape;188;p31"/>
          <p:cNvSpPr txBox="1">
            <a:spLocks noGrp="1"/>
          </p:cNvSpPr>
          <p:nvPr>
            <p:ph type="body" idx="1"/>
          </p:nvPr>
        </p:nvSpPr>
        <p:spPr>
          <a:xfrm>
            <a:off x="485125" y="1885950"/>
            <a:ext cx="11477700" cy="4029000"/>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0"/>
              </a:spcBef>
              <a:spcAft>
                <a:spcPts val="0"/>
              </a:spcAft>
              <a:buSzPts val="1800"/>
              <a:buFont typeface="Times New Roman"/>
              <a:buChar char="•"/>
            </a:pPr>
            <a:r>
              <a:rPr lang="en-IN" dirty="0">
                <a:latin typeface="Times New Roman"/>
                <a:ea typeface="Times New Roman"/>
                <a:cs typeface="Times New Roman"/>
                <a:sym typeface="Times New Roman"/>
              </a:rPr>
              <a:t>Develop an efficient application for forecasting and alerting.</a:t>
            </a:r>
          </a:p>
          <a:p>
            <a:pPr marL="457200" lvl="0" indent="-342900" algn="l" rtl="0">
              <a:lnSpc>
                <a:spcPct val="150000"/>
              </a:lnSpc>
              <a:spcBef>
                <a:spcPts val="0"/>
              </a:spcBef>
              <a:spcAft>
                <a:spcPts val="0"/>
              </a:spcAft>
              <a:buSzPts val="1800"/>
              <a:buFont typeface="Times New Roman"/>
              <a:buChar char="•"/>
            </a:pPr>
            <a:r>
              <a:rPr lang="en-IN" u="none" strike="noStrike" dirty="0">
                <a:solidFill>
                  <a:srgbClr val="000000"/>
                </a:solidFill>
                <a:effectLst/>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Implementation of autonomous swarm of drones</a:t>
            </a:r>
            <a:endParaRPr dirty="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IN" dirty="0">
                <a:latin typeface="Times New Roman"/>
                <a:ea typeface="Times New Roman"/>
                <a:cs typeface="Times New Roman"/>
                <a:sym typeface="Times New Roman"/>
              </a:rPr>
              <a:t>Develop a wearable device for kids - to monitor their activities and protect them from physical abuses, accidents.</a:t>
            </a:r>
            <a:endParaRPr dirty="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n-IN" dirty="0">
                <a:latin typeface="Times New Roman"/>
                <a:ea typeface="Times New Roman"/>
                <a:cs typeface="Times New Roman"/>
                <a:sym typeface="Times New Roman"/>
              </a:rPr>
              <a:t>Full time Coastal Region monitoring</a:t>
            </a:r>
            <a:endParaRPr dirty="0">
              <a:latin typeface="Times New Roman"/>
              <a:ea typeface="Times New Roman"/>
              <a:cs typeface="Times New Roman"/>
              <a:sym typeface="Times New Roman"/>
            </a:endParaRPr>
          </a:p>
          <a:p>
            <a:pPr marL="914400" lvl="0" indent="0" algn="l" rtl="0">
              <a:lnSpc>
                <a:spcPct val="150000"/>
              </a:lnSpc>
              <a:spcBef>
                <a:spcPts val="0"/>
              </a:spcBef>
              <a:spcAft>
                <a:spcPts val="0"/>
              </a:spcAft>
              <a:buNone/>
            </a:pPr>
            <a:endParaRPr dirty="0">
              <a:latin typeface="Times New Roman"/>
              <a:ea typeface="Times New Roman"/>
              <a:cs typeface="Times New Roman"/>
              <a:sym typeface="Times New Roman"/>
            </a:endParaRPr>
          </a:p>
          <a:p>
            <a:pPr marL="914400" lvl="0" indent="0" algn="l" rtl="0">
              <a:lnSpc>
                <a:spcPct val="150000"/>
              </a:lnSpc>
              <a:spcBef>
                <a:spcPts val="0"/>
              </a:spcBef>
              <a:spcAft>
                <a:spcPts val="0"/>
              </a:spcAft>
              <a:buNone/>
            </a:pPr>
            <a:endParaRPr dirty="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1026525" y="683600"/>
            <a:ext cx="10410900" cy="882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b="1">
                <a:latin typeface="Times New Roman"/>
                <a:ea typeface="Times New Roman"/>
                <a:cs typeface="Times New Roman"/>
                <a:sym typeface="Times New Roman"/>
              </a:rPr>
              <a:t>FUTURE PLANS</a:t>
            </a:r>
            <a:endParaRPr/>
          </a:p>
        </p:txBody>
      </p:sp>
      <p:pic>
        <p:nvPicPr>
          <p:cNvPr id="195" name="Google Shape;195;p32"/>
          <p:cNvPicPr preferRelativeResize="0"/>
          <p:nvPr/>
        </p:nvPicPr>
        <p:blipFill>
          <a:blip r:embed="rId3">
            <a:alphaModFix/>
          </a:blip>
          <a:stretch>
            <a:fillRect/>
          </a:stretch>
        </p:blipFill>
        <p:spPr>
          <a:xfrm>
            <a:off x="2763400" y="1565600"/>
            <a:ext cx="6937150" cy="4145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3"/>
          <p:cNvPicPr preferRelativeResize="0"/>
          <p:nvPr/>
        </p:nvPicPr>
        <p:blipFill rotWithShape="1">
          <a:blip r:embed="rId3">
            <a:alphaModFix/>
          </a:blip>
          <a:srcRect b="5114"/>
          <a:stretch/>
        </p:blipFill>
        <p:spPr>
          <a:xfrm>
            <a:off x="0" y="1014375"/>
            <a:ext cx="12192000" cy="4498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sz="4200" b="1">
                <a:latin typeface="Times New Roman"/>
                <a:ea typeface="Times New Roman"/>
                <a:cs typeface="Times New Roman"/>
                <a:sym typeface="Times New Roman"/>
              </a:rPr>
              <a:t>Disaster Risk Reduction in the 21st Century</a:t>
            </a:r>
            <a:endParaRPr sz="4200" b="1">
              <a:latin typeface="Times New Roman"/>
              <a:ea typeface="Times New Roman"/>
              <a:cs typeface="Times New Roman"/>
              <a:sym typeface="Times New Roman"/>
            </a:endParaRPr>
          </a:p>
        </p:txBody>
      </p:sp>
      <p:sp>
        <p:nvSpPr>
          <p:cNvPr id="70" name="Google Shape;70;p15"/>
          <p:cNvSpPr txBox="1">
            <a:spLocks noGrp="1"/>
          </p:cNvSpPr>
          <p:nvPr>
            <p:ph type="body" idx="1"/>
          </p:nvPr>
        </p:nvSpPr>
        <p:spPr>
          <a:xfrm>
            <a:off x="1026534" y="1885949"/>
            <a:ext cx="10410825" cy="4029075"/>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200"/>
              </a:spcBef>
              <a:spcAft>
                <a:spcPts val="0"/>
              </a:spcAft>
              <a:buClr>
                <a:schemeClr val="dk1"/>
              </a:buClr>
              <a:buSzPts val="1100"/>
              <a:buFont typeface="Arial"/>
              <a:buNone/>
            </a:pPr>
            <a:endParaRPr sz="1100">
              <a:latin typeface="Arial"/>
              <a:ea typeface="Arial"/>
              <a:cs typeface="Arial"/>
              <a:sym typeface="Arial"/>
            </a:endParaRPr>
          </a:p>
          <a:p>
            <a:pPr marL="228600" lvl="0" indent="-50800" algn="l" rtl="0">
              <a:lnSpc>
                <a:spcPct val="90000"/>
              </a:lnSpc>
              <a:spcBef>
                <a:spcPts val="1200"/>
              </a:spcBef>
              <a:spcAft>
                <a:spcPts val="0"/>
              </a:spcAft>
              <a:buClr>
                <a:schemeClr val="dk1"/>
              </a:buClr>
              <a:buSzPts val="2800"/>
              <a:buNone/>
            </a:pPr>
            <a:endParaRPr/>
          </a:p>
        </p:txBody>
      </p:sp>
      <p:pic>
        <p:nvPicPr>
          <p:cNvPr id="71" name="Google Shape;71;p15"/>
          <p:cNvPicPr preferRelativeResize="0"/>
          <p:nvPr/>
        </p:nvPicPr>
        <p:blipFill>
          <a:blip r:embed="rId3">
            <a:alphaModFix/>
          </a:blip>
          <a:stretch>
            <a:fillRect/>
          </a:stretch>
        </p:blipFill>
        <p:spPr>
          <a:xfrm>
            <a:off x="1444375" y="1946313"/>
            <a:ext cx="9074175" cy="3908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1135650" y="979325"/>
            <a:ext cx="10011349" cy="5057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1113575" y="1049250"/>
            <a:ext cx="10121624" cy="506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1026534" y="1038224"/>
            <a:ext cx="10410900" cy="7383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IN" b="1">
                <a:latin typeface="Times New Roman"/>
                <a:ea typeface="Times New Roman"/>
                <a:cs typeface="Times New Roman"/>
                <a:sym typeface="Times New Roman"/>
              </a:rPr>
              <a:t>KEY STATS</a:t>
            </a:r>
            <a:endParaRPr b="1">
              <a:latin typeface="Times New Roman"/>
              <a:ea typeface="Times New Roman"/>
              <a:cs typeface="Times New Roman"/>
              <a:sym typeface="Times New Roman"/>
            </a:endParaRPr>
          </a:p>
        </p:txBody>
      </p:sp>
      <p:sp>
        <p:nvSpPr>
          <p:cNvPr id="90" name="Google Shape;90;p18"/>
          <p:cNvSpPr txBox="1">
            <a:spLocks noGrp="1"/>
          </p:cNvSpPr>
          <p:nvPr>
            <p:ph type="body" idx="1"/>
          </p:nvPr>
        </p:nvSpPr>
        <p:spPr>
          <a:xfrm>
            <a:off x="1026534" y="1885949"/>
            <a:ext cx="10410900" cy="4029000"/>
          </a:xfrm>
          <a:prstGeom prst="rect">
            <a:avLst/>
          </a:prstGeom>
        </p:spPr>
        <p:txBody>
          <a:bodyPr spcFirstLastPara="1" wrap="square" lIns="91425" tIns="45700" rIns="91425" bIns="45700" anchor="t" anchorCtr="0">
            <a:normAutofit fontScale="62500" lnSpcReduction="20000"/>
          </a:bodyPr>
          <a:lstStyle/>
          <a:p>
            <a:pPr marL="457200" lvl="0" indent="-359568" algn="l" rtl="0">
              <a:lnSpc>
                <a:spcPct val="115000"/>
              </a:lnSpc>
              <a:spcBef>
                <a:spcPts val="1000"/>
              </a:spcBef>
              <a:spcAft>
                <a:spcPts val="0"/>
              </a:spcAft>
              <a:buSzPct val="100000"/>
              <a:buFont typeface="Times New Roman"/>
              <a:buChar char="•"/>
            </a:pPr>
            <a:r>
              <a:rPr lang="en-IN" sz="3750">
                <a:latin typeface="Times New Roman"/>
                <a:ea typeface="Times New Roman"/>
                <a:cs typeface="Times New Roman"/>
                <a:sym typeface="Times New Roman"/>
              </a:rPr>
              <a:t>Floods have the highest impacts in Asia, as the continent experienced 41% of all flooding events and with a total of 1.5 billion people affected.</a:t>
            </a:r>
            <a:endParaRPr sz="3750">
              <a:latin typeface="Times New Roman"/>
              <a:ea typeface="Times New Roman"/>
              <a:cs typeface="Times New Roman"/>
              <a:sym typeface="Times New Roman"/>
            </a:endParaRPr>
          </a:p>
          <a:p>
            <a:pPr marL="457200" lvl="0" indent="-359568" algn="l" rtl="0">
              <a:lnSpc>
                <a:spcPct val="115000"/>
              </a:lnSpc>
              <a:spcBef>
                <a:spcPts val="0"/>
              </a:spcBef>
              <a:spcAft>
                <a:spcPts val="0"/>
              </a:spcAft>
              <a:buSzPct val="100000"/>
              <a:buFont typeface="Times New Roman"/>
              <a:buChar char="•"/>
            </a:pPr>
            <a:r>
              <a:rPr lang="en-IN" sz="3750">
                <a:latin typeface="Times New Roman"/>
                <a:ea typeface="Times New Roman"/>
                <a:cs typeface="Times New Roman"/>
                <a:sym typeface="Times New Roman"/>
              </a:rPr>
              <a:t>Accounted for 93% of people affected by floods worldwide.</a:t>
            </a:r>
            <a:endParaRPr sz="3750">
              <a:latin typeface="Times New Roman"/>
              <a:ea typeface="Times New Roman"/>
              <a:cs typeface="Times New Roman"/>
              <a:sym typeface="Times New Roman"/>
            </a:endParaRPr>
          </a:p>
          <a:p>
            <a:pPr marL="457200" lvl="0" indent="-359568" algn="l" rtl="0">
              <a:lnSpc>
                <a:spcPct val="115000"/>
              </a:lnSpc>
              <a:spcBef>
                <a:spcPts val="0"/>
              </a:spcBef>
              <a:spcAft>
                <a:spcPts val="0"/>
              </a:spcAft>
              <a:buSzPct val="100000"/>
              <a:buFont typeface="Times New Roman"/>
              <a:buChar char="•"/>
            </a:pPr>
            <a:r>
              <a:rPr lang="en-IN" sz="3750">
                <a:latin typeface="Times New Roman"/>
                <a:ea typeface="Times New Roman"/>
                <a:cs typeface="Times New Roman"/>
                <a:sym typeface="Times New Roman"/>
              </a:rPr>
              <a:t>Africa (763 flood events)</a:t>
            </a:r>
            <a:endParaRPr sz="3750">
              <a:latin typeface="Times New Roman"/>
              <a:ea typeface="Times New Roman"/>
              <a:cs typeface="Times New Roman"/>
              <a:sym typeface="Times New Roman"/>
            </a:endParaRPr>
          </a:p>
          <a:p>
            <a:pPr marL="457200" lvl="0" indent="-359568" algn="l" rtl="0">
              <a:lnSpc>
                <a:spcPct val="115000"/>
              </a:lnSpc>
              <a:spcBef>
                <a:spcPts val="0"/>
              </a:spcBef>
              <a:spcAft>
                <a:spcPts val="0"/>
              </a:spcAft>
              <a:buSzPct val="100000"/>
              <a:buFont typeface="Times New Roman"/>
              <a:buChar char="•"/>
            </a:pPr>
            <a:r>
              <a:rPr lang="en-IN" sz="3750">
                <a:latin typeface="Times New Roman"/>
                <a:ea typeface="Times New Roman"/>
                <a:cs typeface="Times New Roman"/>
                <a:sym typeface="Times New Roman"/>
              </a:rPr>
              <a:t>Americas (680 flood events) </a:t>
            </a:r>
            <a:endParaRPr sz="3750">
              <a:latin typeface="Times New Roman"/>
              <a:ea typeface="Times New Roman"/>
              <a:cs typeface="Times New Roman"/>
              <a:sym typeface="Times New Roman"/>
            </a:endParaRPr>
          </a:p>
          <a:p>
            <a:pPr marL="457200" lvl="0" indent="-359568" algn="l" rtl="0">
              <a:lnSpc>
                <a:spcPct val="115000"/>
              </a:lnSpc>
              <a:spcBef>
                <a:spcPts val="0"/>
              </a:spcBef>
              <a:spcAft>
                <a:spcPts val="0"/>
              </a:spcAft>
              <a:buSzPct val="100000"/>
              <a:buFont typeface="Times New Roman"/>
              <a:buChar char="•"/>
            </a:pPr>
            <a:r>
              <a:rPr lang="en-IN" sz="3750">
                <a:highlight>
                  <a:srgbClr val="FFFFFF"/>
                </a:highlight>
                <a:latin typeface="Times New Roman"/>
                <a:ea typeface="Times New Roman"/>
                <a:cs typeface="Times New Roman"/>
                <a:sym typeface="Times New Roman"/>
              </a:rPr>
              <a:t>Research exploring the economic consequences of water risk fueled by climate change through 2050 predicts that droughts, floods and storms could wipe $5.6 trillion from the gross domestic product of key economies</a:t>
            </a:r>
            <a:endParaRPr sz="3750">
              <a:latin typeface="Times New Roman"/>
              <a:ea typeface="Times New Roman"/>
              <a:cs typeface="Times New Roman"/>
              <a:sym typeface="Times New Roman"/>
            </a:endParaRPr>
          </a:p>
          <a:p>
            <a:pPr marL="0" lvl="0" indent="0" algn="l" rtl="0">
              <a:spcBef>
                <a:spcPts val="1000"/>
              </a:spcBef>
              <a:spcAft>
                <a:spcPts val="0"/>
              </a:spcAft>
              <a:buClr>
                <a:schemeClr val="dk1"/>
              </a:buClr>
              <a:buSzPct val="39285"/>
              <a:buFont typeface="Arial"/>
              <a:buNone/>
            </a:pPr>
            <a:endParaRPr>
              <a:latin typeface="Times New Roman"/>
              <a:ea typeface="Times New Roman"/>
              <a:cs typeface="Times New Roman"/>
              <a:sym typeface="Times New Roman"/>
            </a:endParaRPr>
          </a:p>
          <a:p>
            <a:pPr marL="0" lvl="0" indent="0" algn="l" rtl="0">
              <a:spcBef>
                <a:spcPts val="1000"/>
              </a:spcBef>
              <a:spcAft>
                <a:spcPts val="0"/>
              </a:spcAft>
              <a:buClr>
                <a:schemeClr val="dk1"/>
              </a:buClr>
              <a:buSzPct val="31690"/>
              <a:buFont typeface="Arial"/>
              <a:buNone/>
            </a:pPr>
            <a:r>
              <a:rPr lang="en-IN" sz="3471" b="1">
                <a:solidFill>
                  <a:srgbClr val="333333"/>
                </a:solidFill>
                <a:latin typeface="Times New Roman"/>
                <a:ea typeface="Times New Roman"/>
                <a:cs typeface="Times New Roman"/>
                <a:sym typeface="Times New Roman"/>
              </a:rPr>
              <a:t>Source</a:t>
            </a:r>
            <a:r>
              <a:rPr lang="en-IN" sz="3471">
                <a:solidFill>
                  <a:srgbClr val="333333"/>
                </a:solidFill>
                <a:latin typeface="Times New Roman"/>
                <a:ea typeface="Times New Roman"/>
                <a:cs typeface="Times New Roman"/>
                <a:sym typeface="Times New Roman"/>
              </a:rPr>
              <a:t> Centre for Research on the Epidemiology of Disasters (CRED) United Nations Office for Disaster Risk Reduction</a:t>
            </a:r>
            <a:endParaRPr sz="4971">
              <a:latin typeface="Times New Roman"/>
              <a:ea typeface="Times New Roman"/>
              <a:cs typeface="Times New Roman"/>
              <a:sym typeface="Times New Roman"/>
            </a:endParaRPr>
          </a:p>
          <a:p>
            <a:pPr marL="0" lvl="0" indent="0" algn="l" rtl="0">
              <a:spcBef>
                <a:spcPts val="1000"/>
              </a:spcBef>
              <a:spcAft>
                <a:spcPts val="0"/>
              </a:spcAft>
              <a:buNone/>
            </a:pPr>
            <a:endParaRPr>
              <a:latin typeface="Times New Roman"/>
              <a:ea typeface="Times New Roman"/>
              <a:cs typeface="Times New Roman"/>
              <a:sym typeface="Times New Roman"/>
            </a:endParaRPr>
          </a:p>
          <a:p>
            <a:pPr marL="0" lvl="0" indent="0" algn="l" rtl="0">
              <a:spcBef>
                <a:spcPts val="1000"/>
              </a:spcBef>
              <a:spcAft>
                <a:spcPts val="0"/>
              </a:spcAft>
              <a:buNone/>
            </a:pPr>
            <a:endParaRPr sz="29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a:latin typeface="Times New Roman"/>
                <a:ea typeface="Times New Roman"/>
                <a:cs typeface="Times New Roman"/>
                <a:sym typeface="Times New Roman"/>
              </a:rPr>
              <a:t>CUSTOMER PAIN POINT ADDRESSED</a:t>
            </a:r>
            <a:endParaRPr b="1">
              <a:latin typeface="Times New Roman"/>
              <a:ea typeface="Times New Roman"/>
              <a:cs typeface="Times New Roman"/>
              <a:sym typeface="Times New Roman"/>
            </a:endParaRPr>
          </a:p>
        </p:txBody>
      </p:sp>
      <p:sp>
        <p:nvSpPr>
          <p:cNvPr id="96" name="Google Shape;96;p19"/>
          <p:cNvSpPr txBox="1">
            <a:spLocks noGrp="1"/>
          </p:cNvSpPr>
          <p:nvPr>
            <p:ph type="body" idx="1"/>
          </p:nvPr>
        </p:nvSpPr>
        <p:spPr>
          <a:xfrm>
            <a:off x="1026534" y="2438399"/>
            <a:ext cx="10410900" cy="40290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SzPts val="2800"/>
              <a:buFont typeface="Times New Roman"/>
              <a:buChar char="•"/>
            </a:pPr>
            <a:r>
              <a:rPr lang="en-IN">
                <a:latin typeface="Times New Roman"/>
                <a:ea typeface="Times New Roman"/>
                <a:cs typeface="Times New Roman"/>
                <a:sym typeface="Times New Roman"/>
              </a:rPr>
              <a:t>Psychological Trauma</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457200" lvl="0" indent="-406400" algn="l" rtl="0">
              <a:spcBef>
                <a:spcPts val="0"/>
              </a:spcBef>
              <a:spcAft>
                <a:spcPts val="0"/>
              </a:spcAft>
              <a:buSzPts val="2800"/>
              <a:buFont typeface="Times New Roman"/>
              <a:buChar char="•"/>
            </a:pPr>
            <a:r>
              <a:rPr lang="en-IN">
                <a:latin typeface="Times New Roman"/>
                <a:ea typeface="Times New Roman"/>
                <a:cs typeface="Times New Roman"/>
                <a:sym typeface="Times New Roman"/>
              </a:rPr>
              <a:t>Communication Breakdown</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a:p>
            <a:pPr marL="457200" lvl="0" indent="-406400" algn="l" rtl="0">
              <a:spcBef>
                <a:spcPts val="0"/>
              </a:spcBef>
              <a:spcAft>
                <a:spcPts val="0"/>
              </a:spcAft>
              <a:buSzPts val="2800"/>
              <a:buFont typeface="Times New Roman"/>
              <a:buChar char="•"/>
            </a:pPr>
            <a:r>
              <a:rPr lang="en-IN">
                <a:latin typeface="Times New Roman"/>
                <a:ea typeface="Times New Roman"/>
                <a:cs typeface="Times New Roman"/>
                <a:sym typeface="Times New Roman"/>
              </a:rPr>
              <a:t>Property Damage</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457200" lvl="0" indent="-406400" algn="l" rtl="0">
              <a:spcBef>
                <a:spcPts val="0"/>
              </a:spcBef>
              <a:spcAft>
                <a:spcPts val="0"/>
              </a:spcAft>
              <a:buSzPts val="2800"/>
              <a:buFont typeface="Times New Roman"/>
              <a:buChar char="•"/>
            </a:pPr>
            <a:r>
              <a:rPr lang="en-IN">
                <a:latin typeface="Times New Roman"/>
                <a:ea typeface="Times New Roman"/>
                <a:cs typeface="Times New Roman"/>
                <a:sym typeface="Times New Roman"/>
              </a:rPr>
              <a:t>Economic Disruption</a:t>
            </a:r>
            <a:endParaRPr>
              <a:latin typeface="Times New Roman"/>
              <a:ea typeface="Times New Roman"/>
              <a:cs typeface="Times New Roman"/>
              <a:sym typeface="Times New Roman"/>
            </a:endParaRPr>
          </a:p>
          <a:p>
            <a:pPr marL="457200" lvl="0" indent="0" algn="l" rtl="0">
              <a:spcBef>
                <a:spcPts val="0"/>
              </a:spcBef>
              <a:spcAft>
                <a:spcPts val="0"/>
              </a:spcAft>
              <a:buNone/>
            </a:pPr>
            <a:endParaRPr>
              <a:latin typeface="Times New Roman"/>
              <a:ea typeface="Times New Roman"/>
              <a:cs typeface="Times New Roman"/>
              <a:sym typeface="Times New Roman"/>
            </a:endParaRPr>
          </a:p>
        </p:txBody>
      </p:sp>
      <p:pic>
        <p:nvPicPr>
          <p:cNvPr id="97" name="Google Shape;97;p19"/>
          <p:cNvPicPr preferRelativeResize="0"/>
          <p:nvPr/>
        </p:nvPicPr>
        <p:blipFill>
          <a:blip r:embed="rId3">
            <a:alphaModFix/>
          </a:blip>
          <a:stretch>
            <a:fillRect/>
          </a:stretch>
        </p:blipFill>
        <p:spPr>
          <a:xfrm>
            <a:off x="6012775" y="2243625"/>
            <a:ext cx="5424650" cy="4028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26534" y="1038224"/>
            <a:ext cx="10410825" cy="73818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IN" b="1">
                <a:latin typeface="Times New Roman"/>
                <a:ea typeface="Times New Roman"/>
                <a:cs typeface="Times New Roman"/>
                <a:sym typeface="Times New Roman"/>
              </a:rPr>
              <a:t>EXISTING METHODS FOR FORECASTING AND ALERTING</a:t>
            </a:r>
            <a:endParaRPr b="1">
              <a:latin typeface="Times New Roman"/>
              <a:ea typeface="Times New Roman"/>
              <a:cs typeface="Times New Roman"/>
              <a:sym typeface="Times New Roman"/>
            </a:endParaRPr>
          </a:p>
        </p:txBody>
      </p:sp>
      <p:sp>
        <p:nvSpPr>
          <p:cNvPr id="103" name="Google Shape;103;p20"/>
          <p:cNvSpPr txBox="1">
            <a:spLocks noGrp="1"/>
          </p:cNvSpPr>
          <p:nvPr>
            <p:ph type="body" idx="1"/>
          </p:nvPr>
        </p:nvSpPr>
        <p:spPr>
          <a:xfrm>
            <a:off x="618575" y="2205150"/>
            <a:ext cx="11509800" cy="3709800"/>
          </a:xfrm>
          <a:prstGeom prst="rect">
            <a:avLst/>
          </a:prstGeom>
          <a:noFill/>
          <a:ln>
            <a:noFill/>
          </a:ln>
        </p:spPr>
        <p:txBody>
          <a:bodyPr spcFirstLastPara="1" wrap="square" lIns="91425" tIns="45700" rIns="91425" bIns="45700" anchor="t" anchorCtr="0">
            <a:noAutofit/>
          </a:bodyPr>
          <a:lstStyle/>
          <a:p>
            <a:pPr marL="457200" lvl="0" indent="457200" algn="l" rtl="0">
              <a:lnSpc>
                <a:spcPct val="115000"/>
              </a:lnSpc>
              <a:spcBef>
                <a:spcPts val="0"/>
              </a:spcBef>
              <a:spcAft>
                <a:spcPts val="0"/>
              </a:spcAft>
              <a:buNone/>
            </a:pPr>
            <a:r>
              <a:rPr lang="en-IN" sz="2300">
                <a:latin typeface="Times New Roman"/>
                <a:ea typeface="Times New Roman"/>
                <a:cs typeface="Times New Roman"/>
                <a:sym typeface="Times New Roman"/>
              </a:rPr>
              <a:t>Satellite based analysis		    					</a:t>
            </a:r>
            <a:r>
              <a:rPr lang="en-IN" sz="2300">
                <a:highlight>
                  <a:schemeClr val="lt1"/>
                </a:highlight>
                <a:latin typeface="Times New Roman"/>
                <a:ea typeface="Times New Roman"/>
                <a:cs typeface="Times New Roman"/>
                <a:sym typeface="Times New Roman"/>
              </a:rPr>
              <a:t>Flood Inundation Mapping		</a:t>
            </a:r>
            <a:endParaRPr sz="2300">
              <a:highlight>
                <a:schemeClr val="lt1"/>
              </a:highlight>
              <a:latin typeface="Times New Roman"/>
              <a:ea typeface="Times New Roman"/>
              <a:cs typeface="Times New Roman"/>
              <a:sym typeface="Times New Roman"/>
            </a:endParaRPr>
          </a:p>
          <a:p>
            <a:pPr marL="0" lvl="0" indent="457200" algn="l" rtl="0">
              <a:lnSpc>
                <a:spcPct val="115000"/>
              </a:lnSpc>
              <a:spcBef>
                <a:spcPts val="0"/>
              </a:spcBef>
              <a:spcAft>
                <a:spcPts val="0"/>
              </a:spcAft>
              <a:buNone/>
            </a:pPr>
            <a:endParaRPr sz="2300">
              <a:highlight>
                <a:schemeClr val="lt1"/>
              </a:highlight>
              <a:latin typeface="Times New Roman"/>
              <a:ea typeface="Times New Roman"/>
              <a:cs typeface="Times New Roman"/>
              <a:sym typeface="Times New Roman"/>
            </a:endParaRPr>
          </a:p>
          <a:p>
            <a:pPr marL="457200" lvl="0" indent="0" algn="l" rtl="0">
              <a:lnSpc>
                <a:spcPct val="115000"/>
              </a:lnSpc>
              <a:spcBef>
                <a:spcPts val="0"/>
              </a:spcBef>
              <a:spcAft>
                <a:spcPts val="0"/>
              </a:spcAft>
              <a:buClr>
                <a:schemeClr val="dk1"/>
              </a:buClr>
              <a:buSzPts val="1100"/>
              <a:buFont typeface="Arial"/>
              <a:buNone/>
            </a:pPr>
            <a:endParaRPr sz="2300">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2300">
              <a:highlight>
                <a:schemeClr val="lt1"/>
              </a:highlight>
              <a:latin typeface="Times New Roman"/>
              <a:ea typeface="Times New Roman"/>
              <a:cs typeface="Times New Roman"/>
              <a:sym typeface="Times New Roman"/>
            </a:endParaRPr>
          </a:p>
          <a:p>
            <a:pPr marL="457200" lvl="0" indent="0" algn="l" rtl="0">
              <a:lnSpc>
                <a:spcPct val="115000"/>
              </a:lnSpc>
              <a:spcBef>
                <a:spcPts val="0"/>
              </a:spcBef>
              <a:spcAft>
                <a:spcPts val="0"/>
              </a:spcAft>
              <a:buClr>
                <a:schemeClr val="dk1"/>
              </a:buClr>
              <a:buSzPts val="1100"/>
              <a:buFont typeface="Arial"/>
              <a:buNone/>
            </a:pPr>
            <a:endParaRPr sz="2300">
              <a:highlight>
                <a:schemeClr val="lt1"/>
              </a:highlight>
              <a:latin typeface="Times New Roman"/>
              <a:ea typeface="Times New Roman"/>
              <a:cs typeface="Times New Roman"/>
              <a:sym typeface="Times New Roman"/>
            </a:endParaRPr>
          </a:p>
          <a:p>
            <a:pPr marL="0" lvl="0" indent="457200" algn="l" rtl="0">
              <a:lnSpc>
                <a:spcPct val="115000"/>
              </a:lnSpc>
              <a:spcBef>
                <a:spcPts val="0"/>
              </a:spcBef>
              <a:spcAft>
                <a:spcPts val="0"/>
              </a:spcAft>
              <a:buNone/>
            </a:pPr>
            <a:endParaRPr sz="23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23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2300">
              <a:highlight>
                <a:srgbClr val="FFFFFF"/>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2300">
              <a:highlight>
                <a:srgbClr val="FFFFFF"/>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2300">
              <a:highlight>
                <a:srgbClr val="FFFFFF"/>
              </a:highlight>
              <a:latin typeface="Times New Roman"/>
              <a:ea typeface="Times New Roman"/>
              <a:cs typeface="Times New Roman"/>
              <a:sym typeface="Times New Roman"/>
            </a:endParaRPr>
          </a:p>
        </p:txBody>
      </p:sp>
      <p:pic>
        <p:nvPicPr>
          <p:cNvPr id="104" name="Google Shape;104;p20"/>
          <p:cNvPicPr preferRelativeResize="0"/>
          <p:nvPr/>
        </p:nvPicPr>
        <p:blipFill>
          <a:blip r:embed="rId3">
            <a:alphaModFix/>
          </a:blip>
          <a:stretch>
            <a:fillRect/>
          </a:stretch>
        </p:blipFill>
        <p:spPr>
          <a:xfrm>
            <a:off x="618575" y="2715875"/>
            <a:ext cx="4719002" cy="3616425"/>
          </a:xfrm>
          <a:prstGeom prst="rect">
            <a:avLst/>
          </a:prstGeom>
          <a:noFill/>
          <a:ln>
            <a:noFill/>
          </a:ln>
        </p:spPr>
      </p:pic>
      <p:pic>
        <p:nvPicPr>
          <p:cNvPr id="105" name="Google Shape;105;p20"/>
          <p:cNvPicPr preferRelativeResize="0"/>
          <p:nvPr/>
        </p:nvPicPr>
        <p:blipFill rotWithShape="1">
          <a:blip r:embed="rId4">
            <a:alphaModFix/>
          </a:blip>
          <a:srcRect t="2160" b="-2160"/>
          <a:stretch/>
        </p:blipFill>
        <p:spPr>
          <a:xfrm>
            <a:off x="6428000" y="2741425"/>
            <a:ext cx="4718998" cy="3709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1026525" y="804874"/>
            <a:ext cx="10410900" cy="826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IN" b="1">
                <a:latin typeface="Times New Roman"/>
                <a:ea typeface="Times New Roman"/>
                <a:cs typeface="Times New Roman"/>
                <a:sym typeface="Times New Roman"/>
              </a:rPr>
              <a:t>PROBLEM SOLUTION</a:t>
            </a:r>
            <a:endParaRPr b="1">
              <a:latin typeface="Times New Roman"/>
              <a:ea typeface="Times New Roman"/>
              <a:cs typeface="Times New Roman"/>
              <a:sym typeface="Times New Roman"/>
            </a:endParaRPr>
          </a:p>
        </p:txBody>
      </p:sp>
      <p:sp>
        <p:nvSpPr>
          <p:cNvPr id="111" name="Google Shape;111;p21"/>
          <p:cNvSpPr txBox="1">
            <a:spLocks noGrp="1"/>
          </p:cNvSpPr>
          <p:nvPr>
            <p:ph type="body" idx="1"/>
          </p:nvPr>
        </p:nvSpPr>
        <p:spPr>
          <a:xfrm>
            <a:off x="1026534" y="1885949"/>
            <a:ext cx="10410825" cy="4029075"/>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Font typeface="Times New Roman"/>
              <a:buAutoNum type="arabicPeriod"/>
            </a:pPr>
            <a:r>
              <a:rPr lang="en-IN" b="1" u="sng">
                <a:latin typeface="Times New Roman"/>
                <a:ea typeface="Times New Roman"/>
                <a:cs typeface="Times New Roman"/>
                <a:sym typeface="Times New Roman"/>
              </a:rPr>
              <a:t>AI Driven Forecasting System</a:t>
            </a:r>
            <a:endParaRPr b="1" u="sng">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a:p>
        </p:txBody>
      </p:sp>
      <p:graphicFrame>
        <p:nvGraphicFramePr>
          <p:cNvPr id="112" name="Google Shape;112;p21"/>
          <p:cNvGraphicFramePr/>
          <p:nvPr/>
        </p:nvGraphicFramePr>
        <p:xfrm>
          <a:off x="2661475" y="2629025"/>
          <a:ext cx="8473275" cy="3522600"/>
        </p:xfrm>
        <a:graphic>
          <a:graphicData uri="http://schemas.openxmlformats.org/drawingml/2006/table">
            <a:tbl>
              <a:tblPr>
                <a:noFill/>
                <a:tableStyleId>{6D613778-5A98-48FA-981D-C6A529018CFB}</a:tableStyleId>
              </a:tblPr>
              <a:tblGrid>
                <a:gridCol w="8473275">
                  <a:extLst>
                    <a:ext uri="{9D8B030D-6E8A-4147-A177-3AD203B41FA5}">
                      <a16:colId xmlns:a16="http://schemas.microsoft.com/office/drawing/2014/main" val="20000"/>
                    </a:ext>
                  </a:extLst>
                </a:gridCol>
              </a:tblGrid>
              <a:tr h="522025">
                <a:tc>
                  <a:txBody>
                    <a:bodyPr/>
                    <a:lstStyle/>
                    <a:p>
                      <a:pPr marL="0" lvl="0" indent="0" algn="ctr" rtl="0">
                        <a:spcBef>
                          <a:spcPts val="0"/>
                        </a:spcBef>
                        <a:spcAft>
                          <a:spcPts val="0"/>
                        </a:spcAft>
                        <a:buNone/>
                      </a:pPr>
                      <a:r>
                        <a:rPr lang="en-IN" sz="1800">
                          <a:latin typeface="Times New Roman"/>
                          <a:ea typeface="Times New Roman"/>
                          <a:cs typeface="Times New Roman"/>
                          <a:sym typeface="Times New Roman"/>
                        </a:rPr>
                        <a:t>Achieved </a:t>
                      </a:r>
                      <a:endParaRPr sz="180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000575">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113" name="Google Shape;113;p21"/>
          <p:cNvPicPr preferRelativeResize="0"/>
          <p:nvPr/>
        </p:nvPicPr>
        <p:blipFill>
          <a:blip r:embed="rId3">
            <a:alphaModFix/>
          </a:blip>
          <a:stretch>
            <a:fillRect/>
          </a:stretch>
        </p:blipFill>
        <p:spPr>
          <a:xfrm>
            <a:off x="2638800" y="3151050"/>
            <a:ext cx="8518602" cy="30005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708</Words>
  <Application>Microsoft Office PowerPoint</Application>
  <PresentationFormat>Widescreen</PresentationFormat>
  <Paragraphs>111</Paragraphs>
  <Slides>22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Georgia</vt:lpstr>
      <vt:lpstr>Times New Roman</vt:lpstr>
      <vt:lpstr>Office Theme</vt:lpstr>
      <vt:lpstr>NATURAL DISASTER FORECASTING AND ALERTING DEVICE - FLOODS</vt:lpstr>
      <vt:lpstr>PROBLEM STATEMENT AND OBJECTIVE</vt:lpstr>
      <vt:lpstr>Disaster Risk Reduction in the 21st Century</vt:lpstr>
      <vt:lpstr>PowerPoint Presentation</vt:lpstr>
      <vt:lpstr>PowerPoint Presentation</vt:lpstr>
      <vt:lpstr>KEY STATS</vt:lpstr>
      <vt:lpstr>CUSTOMER PAIN POINT ADDRESSED</vt:lpstr>
      <vt:lpstr>EXISTING METHODS FOR FORECASTING AND ALERTING</vt:lpstr>
      <vt:lpstr>PROBLEM SOLUTION</vt:lpstr>
      <vt:lpstr>PROBLEM SOLUTION CONTD…</vt:lpstr>
      <vt:lpstr>PROBLEM SOLUTION CONTD…</vt:lpstr>
      <vt:lpstr>PROBLEM SOLUTION CONTD…</vt:lpstr>
      <vt:lpstr>PowerPoint Presentation</vt:lpstr>
      <vt:lpstr>INNOVATIVENESS OF OUR PROJECT</vt:lpstr>
      <vt:lpstr>TECHNOLOGY USED</vt:lpstr>
      <vt:lpstr>PROTOTYPE</vt:lpstr>
      <vt:lpstr>KEY FACTORS FOR FEASIBILITY</vt:lpstr>
      <vt:lpstr>Potential Revenue Streams</vt:lpstr>
      <vt:lpstr>SCOPE FOR PATENTABILITY</vt:lpstr>
      <vt:lpstr>FUTURE PLANS</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vishnu v</dc:creator>
  <cp:lastModifiedBy>vishnu v</cp:lastModifiedBy>
  <cp:revision>1</cp:revision>
  <dcterms:modified xsi:type="dcterms:W3CDTF">2024-07-12T04:44:43Z</dcterms:modified>
</cp:coreProperties>
</file>